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20" r:id="rId2"/>
    <p:sldId id="306" r:id="rId3"/>
    <p:sldId id="307" r:id="rId4"/>
    <p:sldId id="257" r:id="rId5"/>
    <p:sldId id="321" r:id="rId6"/>
    <p:sldId id="319" r:id="rId7"/>
    <p:sldId id="305" r:id="rId8"/>
    <p:sldId id="308" r:id="rId9"/>
    <p:sldId id="325" r:id="rId10"/>
    <p:sldId id="326" r:id="rId11"/>
    <p:sldId id="258" r:id="rId12"/>
    <p:sldId id="259" r:id="rId13"/>
    <p:sldId id="260" r:id="rId14"/>
    <p:sldId id="317" r:id="rId15"/>
    <p:sldId id="282" r:id="rId16"/>
    <p:sldId id="283" r:id="rId17"/>
    <p:sldId id="284" r:id="rId18"/>
    <p:sldId id="285" r:id="rId19"/>
    <p:sldId id="286" r:id="rId20"/>
    <p:sldId id="287" r:id="rId21"/>
    <p:sldId id="288" r:id="rId22"/>
    <p:sldId id="289" r:id="rId23"/>
    <p:sldId id="298" r:id="rId24"/>
    <p:sldId id="299" r:id="rId25"/>
    <p:sldId id="300" r:id="rId26"/>
    <p:sldId id="292" r:id="rId27"/>
    <p:sldId id="266" r:id="rId28"/>
    <p:sldId id="322" r:id="rId29"/>
    <p:sldId id="323" r:id="rId30"/>
    <p:sldId id="324" r:id="rId31"/>
    <p:sldId id="268" r:id="rId32"/>
    <p:sldId id="293" r:id="rId33"/>
    <p:sldId id="310" r:id="rId34"/>
    <p:sldId id="309" r:id="rId35"/>
    <p:sldId id="294" r:id="rId36"/>
    <p:sldId id="301" r:id="rId37"/>
    <p:sldId id="302" r:id="rId38"/>
    <p:sldId id="303" r:id="rId39"/>
    <p:sldId id="304" r:id="rId40"/>
    <p:sldId id="273" r:id="rId41"/>
    <p:sldId id="318" r:id="rId42"/>
    <p:sldId id="274" r:id="rId43"/>
    <p:sldId id="275" r:id="rId44"/>
    <p:sldId id="276" r:id="rId45"/>
    <p:sldId id="277" r:id="rId46"/>
    <p:sldId id="278" r:id="rId47"/>
    <p:sldId id="279" r:id="rId48"/>
    <p:sldId id="280" r:id="rId49"/>
    <p:sldId id="281" r:id="rId50"/>
    <p:sldId id="311" r:id="rId51"/>
    <p:sldId id="312" r:id="rId52"/>
    <p:sldId id="313" r:id="rId53"/>
    <p:sldId id="314" r:id="rId54"/>
    <p:sldId id="315" r:id="rId55"/>
    <p:sldId id="316" r:id="rId5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55"/>
    <p:restoredTop sz="86339"/>
  </p:normalViewPr>
  <p:slideViewPr>
    <p:cSldViewPr>
      <p:cViewPr varScale="1">
        <p:scale>
          <a:sx n="74" d="100"/>
          <a:sy n="74" d="100"/>
        </p:scale>
        <p:origin x="230"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 Id="rId9"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32.wmf"/><Relationship Id="rId4" Type="http://schemas.openxmlformats.org/officeDocument/2006/relationships/image" Target="../media/image3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image" Target="../media/image132.wmf"/><Relationship Id="rId18" Type="http://schemas.openxmlformats.org/officeDocument/2006/relationships/image" Target="../media/image137.wmf"/><Relationship Id="rId3" Type="http://schemas.openxmlformats.org/officeDocument/2006/relationships/image" Target="../media/image122.wmf"/><Relationship Id="rId7" Type="http://schemas.openxmlformats.org/officeDocument/2006/relationships/image" Target="../media/image126.wmf"/><Relationship Id="rId12" Type="http://schemas.openxmlformats.org/officeDocument/2006/relationships/image" Target="../media/image131.wmf"/><Relationship Id="rId17" Type="http://schemas.openxmlformats.org/officeDocument/2006/relationships/image" Target="../media/image136.wmf"/><Relationship Id="rId2" Type="http://schemas.openxmlformats.org/officeDocument/2006/relationships/image" Target="../media/image121.wmf"/><Relationship Id="rId16" Type="http://schemas.openxmlformats.org/officeDocument/2006/relationships/image" Target="../media/image135.wmf"/><Relationship Id="rId1" Type="http://schemas.openxmlformats.org/officeDocument/2006/relationships/image" Target="../media/image120.wmf"/><Relationship Id="rId6" Type="http://schemas.openxmlformats.org/officeDocument/2006/relationships/image" Target="../media/image125.wmf"/><Relationship Id="rId11" Type="http://schemas.openxmlformats.org/officeDocument/2006/relationships/image" Target="../media/image130.wmf"/><Relationship Id="rId5" Type="http://schemas.openxmlformats.org/officeDocument/2006/relationships/image" Target="../media/image124.wmf"/><Relationship Id="rId15" Type="http://schemas.openxmlformats.org/officeDocument/2006/relationships/image" Target="../media/image134.wmf"/><Relationship Id="rId10" Type="http://schemas.openxmlformats.org/officeDocument/2006/relationships/image" Target="../media/image129.wmf"/><Relationship Id="rId4" Type="http://schemas.openxmlformats.org/officeDocument/2006/relationships/image" Target="../media/image123.wmf"/><Relationship Id="rId9" Type="http://schemas.openxmlformats.org/officeDocument/2006/relationships/image" Target="../media/image128.wmf"/><Relationship Id="rId14" Type="http://schemas.openxmlformats.org/officeDocument/2006/relationships/image" Target="../media/image13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11" Type="http://schemas.openxmlformats.org/officeDocument/2006/relationships/image" Target="../media/image147.wmf"/><Relationship Id="rId5" Type="http://schemas.openxmlformats.org/officeDocument/2006/relationships/image" Target="../media/image142.wmf"/><Relationship Id="rId10" Type="http://schemas.openxmlformats.org/officeDocument/2006/relationships/image" Target="../media/image31.wmf"/><Relationship Id="rId4" Type="http://schemas.openxmlformats.org/officeDocument/2006/relationships/image" Target="../media/image141.wmf"/><Relationship Id="rId9" Type="http://schemas.openxmlformats.org/officeDocument/2006/relationships/image" Target="../media/image146.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50.wmf"/><Relationship Id="rId7" Type="http://schemas.openxmlformats.org/officeDocument/2006/relationships/image" Target="../media/image153.wmf"/><Relationship Id="rId2" Type="http://schemas.openxmlformats.org/officeDocument/2006/relationships/image" Target="../media/image149.wmf"/><Relationship Id="rId1" Type="http://schemas.openxmlformats.org/officeDocument/2006/relationships/image" Target="../media/image148.wmf"/><Relationship Id="rId6" Type="http://schemas.openxmlformats.org/officeDocument/2006/relationships/image" Target="../media/image152.wmf"/><Relationship Id="rId5" Type="http://schemas.openxmlformats.org/officeDocument/2006/relationships/image" Target="../media/image31.wmf"/><Relationship Id="rId4" Type="http://schemas.openxmlformats.org/officeDocument/2006/relationships/image" Target="../media/image151.wmf"/><Relationship Id="rId9" Type="http://schemas.openxmlformats.org/officeDocument/2006/relationships/image" Target="../media/image155.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6F2EE-99A5-492B-9E25-2B1B40DC54CD}" type="datetimeFigureOut">
              <a:rPr lang="zh-CN" altLang="en-US" smtClean="0"/>
              <a:t>2024/4/18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2783C-6E2E-4E2D-BB05-C618E63DC3C8}" type="slidenum">
              <a:rPr lang="zh-CN" altLang="en-US" smtClean="0"/>
              <a:t>‹#›</a:t>
            </a:fld>
            <a:endParaRPr lang="zh-CN" altLang="en-US"/>
          </a:p>
        </p:txBody>
      </p:sp>
    </p:spTree>
    <p:extLst>
      <p:ext uri="{BB962C8B-B14F-4D97-AF65-F5344CB8AC3E}">
        <p14:creationId xmlns:p14="http://schemas.microsoft.com/office/powerpoint/2010/main" val="113190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0392EA-1382-4A69-A6A1-ACF8ECB4E598}" type="slidenum">
              <a:rPr lang="zh-CN" altLang="en-US" smtClean="0"/>
              <a:t>6</a:t>
            </a:fld>
            <a:endParaRPr lang="zh-CN" altLang="en-US"/>
          </a:p>
        </p:txBody>
      </p:sp>
    </p:spTree>
    <p:extLst>
      <p:ext uri="{BB962C8B-B14F-4D97-AF65-F5344CB8AC3E}">
        <p14:creationId xmlns:p14="http://schemas.microsoft.com/office/powerpoint/2010/main" val="33458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A2783C-6E2E-4E2D-BB05-C618E63DC3C8}" type="slidenum">
              <a:rPr lang="zh-CN" altLang="en-US" smtClean="0"/>
              <a:t>30</a:t>
            </a:fld>
            <a:endParaRPr lang="zh-CN" altLang="en-US"/>
          </a:p>
        </p:txBody>
      </p:sp>
    </p:spTree>
    <p:extLst>
      <p:ext uri="{BB962C8B-B14F-4D97-AF65-F5344CB8AC3E}">
        <p14:creationId xmlns:p14="http://schemas.microsoft.com/office/powerpoint/2010/main" val="418162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18780C4-C8B0-443B-B3AA-BC57BE249FAC}" type="slidenum">
              <a:rPr lang="en-US" altLang="zh-CN"/>
              <a:pPr>
                <a:defRPr/>
              </a:pPr>
              <a:t>‹#›</a:t>
            </a:fld>
            <a:endParaRPr lang="en-US" altLang="zh-CN"/>
          </a:p>
        </p:txBody>
      </p:sp>
    </p:spTree>
    <p:extLst>
      <p:ext uri="{BB962C8B-B14F-4D97-AF65-F5344CB8AC3E}">
        <p14:creationId xmlns:p14="http://schemas.microsoft.com/office/powerpoint/2010/main" val="176804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8A32297-FEED-474A-BE90-8CA772B6542F}" type="slidenum">
              <a:rPr lang="en-US" altLang="zh-CN"/>
              <a:pPr>
                <a:defRPr/>
              </a:pPr>
              <a:t>‹#›</a:t>
            </a:fld>
            <a:endParaRPr lang="en-US" altLang="zh-CN"/>
          </a:p>
        </p:txBody>
      </p:sp>
    </p:spTree>
    <p:extLst>
      <p:ext uri="{BB962C8B-B14F-4D97-AF65-F5344CB8AC3E}">
        <p14:creationId xmlns:p14="http://schemas.microsoft.com/office/powerpoint/2010/main" val="259444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57A793C-C54D-4A38-ABDC-8B2121B38CBD}" type="slidenum">
              <a:rPr lang="en-US" altLang="zh-CN"/>
              <a:pPr>
                <a:defRPr/>
              </a:pPr>
              <a:t>‹#›</a:t>
            </a:fld>
            <a:endParaRPr lang="en-US" altLang="zh-CN"/>
          </a:p>
        </p:txBody>
      </p:sp>
    </p:spTree>
    <p:extLst>
      <p:ext uri="{BB962C8B-B14F-4D97-AF65-F5344CB8AC3E}">
        <p14:creationId xmlns:p14="http://schemas.microsoft.com/office/powerpoint/2010/main" val="356938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315EAD3-9B54-4A4F-88CD-6C38D1D96ECB}" type="slidenum">
              <a:rPr lang="en-US" altLang="zh-CN"/>
              <a:pPr>
                <a:defRPr/>
              </a:pPr>
              <a:t>‹#›</a:t>
            </a:fld>
            <a:endParaRPr lang="en-US" altLang="zh-CN"/>
          </a:p>
        </p:txBody>
      </p:sp>
    </p:spTree>
    <p:extLst>
      <p:ext uri="{BB962C8B-B14F-4D97-AF65-F5344CB8AC3E}">
        <p14:creationId xmlns:p14="http://schemas.microsoft.com/office/powerpoint/2010/main" val="218579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B10171A-4123-4EF1-8071-28ED178939AD}" type="slidenum">
              <a:rPr lang="en-US" altLang="zh-CN"/>
              <a:pPr>
                <a:defRPr/>
              </a:pPr>
              <a:t>‹#›</a:t>
            </a:fld>
            <a:endParaRPr lang="en-US" altLang="zh-CN"/>
          </a:p>
        </p:txBody>
      </p:sp>
    </p:spTree>
    <p:extLst>
      <p:ext uri="{BB962C8B-B14F-4D97-AF65-F5344CB8AC3E}">
        <p14:creationId xmlns:p14="http://schemas.microsoft.com/office/powerpoint/2010/main" val="862196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33DD2EC-8492-4B46-8825-543189589F0C}" type="slidenum">
              <a:rPr lang="en-US" altLang="zh-CN"/>
              <a:pPr>
                <a:defRPr/>
              </a:pPr>
              <a:t>‹#›</a:t>
            </a:fld>
            <a:endParaRPr lang="en-US" altLang="zh-CN"/>
          </a:p>
        </p:txBody>
      </p:sp>
    </p:spTree>
    <p:extLst>
      <p:ext uri="{BB962C8B-B14F-4D97-AF65-F5344CB8AC3E}">
        <p14:creationId xmlns:p14="http://schemas.microsoft.com/office/powerpoint/2010/main" val="3688592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0FCDA68-DEEA-4F4E-8A6F-0540E187E934}" type="slidenum">
              <a:rPr lang="en-US" altLang="zh-CN"/>
              <a:pPr>
                <a:defRPr/>
              </a:pPr>
              <a:t>‹#›</a:t>
            </a:fld>
            <a:endParaRPr lang="en-US" altLang="zh-CN"/>
          </a:p>
        </p:txBody>
      </p:sp>
    </p:spTree>
    <p:extLst>
      <p:ext uri="{BB962C8B-B14F-4D97-AF65-F5344CB8AC3E}">
        <p14:creationId xmlns:p14="http://schemas.microsoft.com/office/powerpoint/2010/main" val="99946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1E1FC19-F225-4DB3-9DB3-578CA7EA10BC}" type="slidenum">
              <a:rPr lang="en-US" altLang="zh-CN"/>
              <a:pPr>
                <a:defRPr/>
              </a:pPr>
              <a:t>‹#›</a:t>
            </a:fld>
            <a:endParaRPr lang="en-US" altLang="zh-CN"/>
          </a:p>
        </p:txBody>
      </p:sp>
    </p:spTree>
    <p:extLst>
      <p:ext uri="{BB962C8B-B14F-4D97-AF65-F5344CB8AC3E}">
        <p14:creationId xmlns:p14="http://schemas.microsoft.com/office/powerpoint/2010/main" val="69570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77DD7FE-7F17-4F10-B188-737364EDC11B}" type="slidenum">
              <a:rPr lang="en-US" altLang="zh-CN"/>
              <a:pPr>
                <a:defRPr/>
              </a:pPr>
              <a:t>‹#›</a:t>
            </a:fld>
            <a:endParaRPr lang="en-US" altLang="zh-CN"/>
          </a:p>
        </p:txBody>
      </p:sp>
    </p:spTree>
    <p:extLst>
      <p:ext uri="{BB962C8B-B14F-4D97-AF65-F5344CB8AC3E}">
        <p14:creationId xmlns:p14="http://schemas.microsoft.com/office/powerpoint/2010/main" val="1471681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B5E6441-2907-43E9-8703-F920AF2D9827}" type="slidenum">
              <a:rPr lang="en-US" altLang="zh-CN"/>
              <a:pPr>
                <a:defRPr/>
              </a:pPr>
              <a:t>‹#›</a:t>
            </a:fld>
            <a:endParaRPr lang="en-US" altLang="zh-CN"/>
          </a:p>
        </p:txBody>
      </p:sp>
    </p:spTree>
    <p:extLst>
      <p:ext uri="{BB962C8B-B14F-4D97-AF65-F5344CB8AC3E}">
        <p14:creationId xmlns:p14="http://schemas.microsoft.com/office/powerpoint/2010/main" val="290504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83AAA45-8668-4A57-874E-D078C5134D11}" type="slidenum">
              <a:rPr lang="en-US" altLang="zh-CN"/>
              <a:pPr>
                <a:defRPr/>
              </a:pPr>
              <a:t>‹#›</a:t>
            </a:fld>
            <a:endParaRPr lang="en-US" altLang="zh-CN"/>
          </a:p>
        </p:txBody>
      </p:sp>
    </p:spTree>
    <p:extLst>
      <p:ext uri="{BB962C8B-B14F-4D97-AF65-F5344CB8AC3E}">
        <p14:creationId xmlns:p14="http://schemas.microsoft.com/office/powerpoint/2010/main" val="83922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253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ea typeface="宋体" pitchFamily="2" charset="-122"/>
              </a:defRPr>
            </a:lvl1pPr>
          </a:lstStyle>
          <a:p>
            <a:pPr>
              <a:defRPr/>
            </a:pPr>
            <a:fld id="{F09B8F28-EBE1-4ACA-8A68-D8BECB8CBC2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3.wmf"/><Relationship Id="rId2" Type="http://schemas.openxmlformats.org/officeDocument/2006/relationships/slideLayout" Target="../slideLayouts/slideLayout7.xml"/><Relationship Id="rId16" Type="http://schemas.openxmlformats.org/officeDocument/2006/relationships/image" Target="../media/image25.wmf"/><Relationship Id="rId1" Type="http://schemas.openxmlformats.org/officeDocument/2006/relationships/vmlDrawing" Target="../drawings/vmlDrawing7.vml"/><Relationship Id="rId6" Type="http://schemas.openxmlformats.org/officeDocument/2006/relationships/image" Target="../media/image20.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22.bin"/><Relationship Id="rId14" Type="http://schemas.openxmlformats.org/officeDocument/2006/relationships/image" Target="../media/image24.wmf"/></Relationships>
</file>

<file path=ppt/slides/_rels/slide13.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31.bin"/><Relationship Id="rId18" Type="http://schemas.openxmlformats.org/officeDocument/2006/relationships/image" Target="../media/image33.w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0.wmf"/><Relationship Id="rId17" Type="http://schemas.openxmlformats.org/officeDocument/2006/relationships/oleObject" Target="../embeddings/oleObject33.bin"/><Relationship Id="rId2" Type="http://schemas.openxmlformats.org/officeDocument/2006/relationships/slideLayout" Target="../slideLayouts/slideLayout7.xml"/><Relationship Id="rId16" Type="http://schemas.openxmlformats.org/officeDocument/2006/relationships/image" Target="../media/image32.wmf"/><Relationship Id="rId1" Type="http://schemas.openxmlformats.org/officeDocument/2006/relationships/vmlDrawing" Target="../drawings/vmlDrawing8.vml"/><Relationship Id="rId6" Type="http://schemas.openxmlformats.org/officeDocument/2006/relationships/image" Target="../media/image27.w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29.bin"/><Relationship Id="rId14" Type="http://schemas.openxmlformats.org/officeDocument/2006/relationships/image" Target="../media/image3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1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36.bin"/><Relationship Id="rId4" Type="http://schemas.openxmlformats.org/officeDocument/2006/relationships/image" Target="../media/image35.wmf"/></Relationships>
</file>

<file path=ppt/slides/_rels/slide17.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43.bin"/><Relationship Id="rId18" Type="http://schemas.openxmlformats.org/officeDocument/2006/relationships/image" Target="../media/image45.w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2.w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44.wmf"/><Relationship Id="rId1" Type="http://schemas.openxmlformats.org/officeDocument/2006/relationships/vmlDrawing" Target="../drawings/vmlDrawing11.vml"/><Relationship Id="rId6" Type="http://schemas.openxmlformats.org/officeDocument/2006/relationships/image" Target="../media/image39.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41.bin"/><Relationship Id="rId14" Type="http://schemas.openxmlformats.org/officeDocument/2006/relationships/image" Target="../media/image43.wmf"/></Relationships>
</file>

<file path=ppt/slides/_rels/slide18.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7.wmf"/><Relationship Id="rId5" Type="http://schemas.openxmlformats.org/officeDocument/2006/relationships/oleObject" Target="../embeddings/oleObject47.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49.bin"/></Relationships>
</file>

<file path=ppt/slides/_rels/slide19.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56.bin"/><Relationship Id="rId18" Type="http://schemas.openxmlformats.org/officeDocument/2006/relationships/oleObject" Target="../embeddings/oleObject60.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oleObject" Target="../embeddings/oleObject55.bin"/><Relationship Id="rId17" Type="http://schemas.openxmlformats.org/officeDocument/2006/relationships/image" Target="../media/image51.wmf"/><Relationship Id="rId2" Type="http://schemas.openxmlformats.org/officeDocument/2006/relationships/slideLayout" Target="../slideLayouts/slideLayout2.xml"/><Relationship Id="rId16" Type="http://schemas.openxmlformats.org/officeDocument/2006/relationships/oleObject" Target="../embeddings/oleObject59.bin"/><Relationship Id="rId20" Type="http://schemas.openxmlformats.org/officeDocument/2006/relationships/oleObject" Target="../embeddings/oleObject61.bin"/><Relationship Id="rId1" Type="http://schemas.openxmlformats.org/officeDocument/2006/relationships/vmlDrawing" Target="../drawings/vmlDrawing13.vml"/><Relationship Id="rId6" Type="http://schemas.openxmlformats.org/officeDocument/2006/relationships/image" Target="../media/image44.wmf"/><Relationship Id="rId11" Type="http://schemas.openxmlformats.org/officeDocument/2006/relationships/image" Target="../media/image50.wmf"/><Relationship Id="rId5" Type="http://schemas.openxmlformats.org/officeDocument/2006/relationships/oleObject" Target="../embeddings/oleObject51.bin"/><Relationship Id="rId15" Type="http://schemas.openxmlformats.org/officeDocument/2006/relationships/oleObject" Target="../embeddings/oleObject58.bin"/><Relationship Id="rId10" Type="http://schemas.openxmlformats.org/officeDocument/2006/relationships/oleObject" Target="../embeddings/oleObject54.bin"/><Relationship Id="rId19" Type="http://schemas.openxmlformats.org/officeDocument/2006/relationships/image" Target="../media/image52.wmf"/><Relationship Id="rId4" Type="http://schemas.openxmlformats.org/officeDocument/2006/relationships/image" Target="../media/image43.wmf"/><Relationship Id="rId9" Type="http://schemas.openxmlformats.org/officeDocument/2006/relationships/oleObject" Target="../embeddings/oleObject53.bin"/><Relationship Id="rId14" Type="http://schemas.openxmlformats.org/officeDocument/2006/relationships/oleObject" Target="../embeddings/oleObject57.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67.bin"/><Relationship Id="rId18" Type="http://schemas.openxmlformats.org/officeDocument/2006/relationships/image" Target="../media/image60.w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57.wmf"/><Relationship Id="rId17" Type="http://schemas.openxmlformats.org/officeDocument/2006/relationships/oleObject" Target="../embeddings/oleObject69.bin"/><Relationship Id="rId2" Type="http://schemas.openxmlformats.org/officeDocument/2006/relationships/slideLayout" Target="../slideLayouts/slideLayout2.xml"/><Relationship Id="rId16" Type="http://schemas.openxmlformats.org/officeDocument/2006/relationships/image" Target="../media/image59.wmf"/><Relationship Id="rId20" Type="http://schemas.openxmlformats.org/officeDocument/2006/relationships/image" Target="../media/image61.wmf"/><Relationship Id="rId1" Type="http://schemas.openxmlformats.org/officeDocument/2006/relationships/vmlDrawing" Target="../drawings/vmlDrawing14.vml"/><Relationship Id="rId6" Type="http://schemas.openxmlformats.org/officeDocument/2006/relationships/image" Target="../media/image54.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56.wmf"/><Relationship Id="rId19" Type="http://schemas.openxmlformats.org/officeDocument/2006/relationships/oleObject" Target="../embeddings/oleObject70.bin"/><Relationship Id="rId4" Type="http://schemas.openxmlformats.org/officeDocument/2006/relationships/image" Target="../media/image53.wmf"/><Relationship Id="rId9" Type="http://schemas.openxmlformats.org/officeDocument/2006/relationships/oleObject" Target="../embeddings/oleObject65.bin"/><Relationship Id="rId14" Type="http://schemas.openxmlformats.org/officeDocument/2006/relationships/image" Target="../media/image58.wmf"/></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4.wmf"/><Relationship Id="rId5" Type="http://schemas.openxmlformats.org/officeDocument/2006/relationships/oleObject" Target="../embeddings/oleObject72.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74.bin"/></Relationships>
</file>

<file path=ppt/slides/_rels/slide23.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8.w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78.bin"/></Relationships>
</file>

<file path=ppt/slides/_rels/slide24.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3.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83.bin"/></Relationships>
</file>

<file path=ppt/slides/_rels/slide2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81.wmf"/><Relationship Id="rId17" Type="http://schemas.openxmlformats.org/officeDocument/2006/relationships/image" Target="../media/image83.wmf"/><Relationship Id="rId2" Type="http://schemas.openxmlformats.org/officeDocument/2006/relationships/slideLayout" Target="../slideLayouts/slideLayout2.xml"/><Relationship Id="rId16" Type="http://schemas.openxmlformats.org/officeDocument/2006/relationships/oleObject" Target="../embeddings/oleObject92.bin"/><Relationship Id="rId1" Type="http://schemas.openxmlformats.org/officeDocument/2006/relationships/vmlDrawing" Target="../drawings/vmlDrawing18.vml"/><Relationship Id="rId6" Type="http://schemas.openxmlformats.org/officeDocument/2006/relationships/image" Target="../media/image78.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88.bin"/><Relationship Id="rId14" Type="http://schemas.openxmlformats.org/officeDocument/2006/relationships/image" Target="../media/image82.wmf"/></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84.wmf"/><Relationship Id="rId4" Type="http://schemas.openxmlformats.org/officeDocument/2006/relationships/oleObject" Target="../embeddings/oleObject93.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96.bin"/><Relationship Id="rId5" Type="http://schemas.openxmlformats.org/officeDocument/2006/relationships/oleObject" Target="../embeddings/oleObject95.bin"/><Relationship Id="rId4" Type="http://schemas.openxmlformats.org/officeDocument/2006/relationships/image" Target="../media/image32.wmf"/></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8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8.bin"/><Relationship Id="rId7"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99.bin"/><Relationship Id="rId5" Type="http://schemas.openxmlformats.org/officeDocument/2006/relationships/image" Target="../media/image93.png"/><Relationship Id="rId4" Type="http://schemas.openxmlformats.org/officeDocument/2006/relationships/image" Target="../media/image9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93.png"/><Relationship Id="rId4" Type="http://schemas.openxmlformats.org/officeDocument/2006/relationships/image" Target="../media/image94.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oleObject" Target="../embeddings/oleObject101.bin"/><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102.bin"/><Relationship Id="rId11" Type="http://schemas.openxmlformats.org/officeDocument/2006/relationships/image" Target="../media/image98.wmf"/><Relationship Id="rId5" Type="http://schemas.openxmlformats.org/officeDocument/2006/relationships/image" Target="../media/image93.png"/><Relationship Id="rId10" Type="http://schemas.openxmlformats.org/officeDocument/2006/relationships/oleObject" Target="../embeddings/oleObject104.bin"/><Relationship Id="rId4" Type="http://schemas.openxmlformats.org/officeDocument/2006/relationships/image" Target="../media/image95.wmf"/><Relationship Id="rId9" Type="http://schemas.openxmlformats.org/officeDocument/2006/relationships/image" Target="../media/image97.wmf"/></Relationships>
</file>

<file path=ppt/slides/_rels/slide3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0.wmf"/><Relationship Id="rId5" Type="http://schemas.openxmlformats.org/officeDocument/2006/relationships/oleObject" Target="../embeddings/oleObject106.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108.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04.wmf"/><Relationship Id="rId5" Type="http://schemas.openxmlformats.org/officeDocument/2006/relationships/oleObject" Target="../embeddings/oleObject110.bin"/><Relationship Id="rId4" Type="http://schemas.openxmlformats.org/officeDocument/2006/relationships/image" Target="../media/image103.wmf"/></Relationships>
</file>

<file path=ppt/slides/_rels/slide41.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7.xml"/><Relationship Id="rId4" Type="http://schemas.openxmlformats.org/officeDocument/2006/relationships/image" Target="../media/image107.tiff"/></Relationships>
</file>

<file path=ppt/slides/_rels/slide42.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116.bin"/><Relationship Id="rId3" Type="http://schemas.openxmlformats.org/officeDocument/2006/relationships/oleObject" Target="../embeddings/oleObject111.bin"/><Relationship Id="rId7" Type="http://schemas.openxmlformats.org/officeDocument/2006/relationships/oleObject" Target="../embeddings/oleObject113.bin"/><Relationship Id="rId12" Type="http://schemas.openxmlformats.org/officeDocument/2006/relationships/image" Target="../media/image112.wmf"/><Relationship Id="rId2" Type="http://schemas.openxmlformats.org/officeDocument/2006/relationships/slideLayout" Target="../slideLayouts/slideLayout7.xml"/><Relationship Id="rId16" Type="http://schemas.openxmlformats.org/officeDocument/2006/relationships/image" Target="../media/image114.wmf"/><Relationship Id="rId1" Type="http://schemas.openxmlformats.org/officeDocument/2006/relationships/vmlDrawing" Target="../drawings/vmlDrawing27.vml"/><Relationship Id="rId6" Type="http://schemas.openxmlformats.org/officeDocument/2006/relationships/image" Target="../media/image109.wmf"/><Relationship Id="rId11" Type="http://schemas.openxmlformats.org/officeDocument/2006/relationships/oleObject" Target="../embeddings/oleObject115.bin"/><Relationship Id="rId5" Type="http://schemas.openxmlformats.org/officeDocument/2006/relationships/oleObject" Target="../embeddings/oleObject112.bin"/><Relationship Id="rId15" Type="http://schemas.openxmlformats.org/officeDocument/2006/relationships/oleObject" Target="../embeddings/oleObject117.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114.bin"/><Relationship Id="rId14" Type="http://schemas.openxmlformats.org/officeDocument/2006/relationships/image" Target="../media/image113.wmf"/></Relationships>
</file>

<file path=ppt/slides/_rels/slide43.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image" Target="../media/image32.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16.wmf"/><Relationship Id="rId11" Type="http://schemas.openxmlformats.org/officeDocument/2006/relationships/image" Target="../media/image31.wmf"/><Relationship Id="rId5" Type="http://schemas.openxmlformats.org/officeDocument/2006/relationships/oleObject" Target="../embeddings/oleObject119.bin"/><Relationship Id="rId10" Type="http://schemas.openxmlformats.org/officeDocument/2006/relationships/oleObject" Target="../embeddings/oleObject122.bin"/><Relationship Id="rId4" Type="http://schemas.openxmlformats.org/officeDocument/2006/relationships/image" Target="../media/image115.wmf"/><Relationship Id="rId9" Type="http://schemas.openxmlformats.org/officeDocument/2006/relationships/oleObject" Target="../embeddings/oleObject121.bin"/><Relationship Id="rId14" Type="http://schemas.openxmlformats.org/officeDocument/2006/relationships/oleObject" Target="../embeddings/oleObject124.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19.wmf"/><Relationship Id="rId5" Type="http://schemas.openxmlformats.org/officeDocument/2006/relationships/oleObject" Target="../embeddings/oleObject126.bin"/><Relationship Id="rId4" Type="http://schemas.openxmlformats.org/officeDocument/2006/relationships/image" Target="../media/image118.wmf"/></Relationships>
</file>

<file path=ppt/slides/_rels/slide46.xml.rels><?xml version="1.0" encoding="UTF-8" standalone="yes"?>
<Relationships xmlns="http://schemas.openxmlformats.org/package/2006/relationships"><Relationship Id="rId13" Type="http://schemas.openxmlformats.org/officeDocument/2006/relationships/oleObject" Target="../embeddings/oleObject133.bin"/><Relationship Id="rId18" Type="http://schemas.openxmlformats.org/officeDocument/2006/relationships/oleObject" Target="../embeddings/oleObject136.bin"/><Relationship Id="rId26" Type="http://schemas.openxmlformats.org/officeDocument/2006/relationships/image" Target="../media/image128.wmf"/><Relationship Id="rId39" Type="http://schemas.openxmlformats.org/officeDocument/2006/relationships/oleObject" Target="../embeddings/oleObject149.bin"/><Relationship Id="rId21" Type="http://schemas.openxmlformats.org/officeDocument/2006/relationships/oleObject" Target="../embeddings/oleObject138.bin"/><Relationship Id="rId34" Type="http://schemas.openxmlformats.org/officeDocument/2006/relationships/image" Target="../media/image132.wmf"/><Relationship Id="rId42" Type="http://schemas.openxmlformats.org/officeDocument/2006/relationships/image" Target="../media/image135.wmf"/><Relationship Id="rId7" Type="http://schemas.openxmlformats.org/officeDocument/2006/relationships/oleObject" Target="../embeddings/oleObject129.bin"/><Relationship Id="rId2" Type="http://schemas.openxmlformats.org/officeDocument/2006/relationships/slideLayout" Target="../slideLayouts/slideLayout7.xml"/><Relationship Id="rId16" Type="http://schemas.openxmlformats.org/officeDocument/2006/relationships/oleObject" Target="../embeddings/oleObject135.bin"/><Relationship Id="rId29" Type="http://schemas.openxmlformats.org/officeDocument/2006/relationships/oleObject" Target="../embeddings/oleObject143.bin"/><Relationship Id="rId1" Type="http://schemas.openxmlformats.org/officeDocument/2006/relationships/vmlDrawing" Target="../drawings/vmlDrawing30.vml"/><Relationship Id="rId6" Type="http://schemas.openxmlformats.org/officeDocument/2006/relationships/image" Target="../media/image121.wmf"/><Relationship Id="rId11" Type="http://schemas.openxmlformats.org/officeDocument/2006/relationships/oleObject" Target="../embeddings/oleObject131.bin"/><Relationship Id="rId24" Type="http://schemas.openxmlformats.org/officeDocument/2006/relationships/oleObject" Target="../embeddings/oleObject140.bin"/><Relationship Id="rId32" Type="http://schemas.openxmlformats.org/officeDocument/2006/relationships/image" Target="../media/image131.wmf"/><Relationship Id="rId37" Type="http://schemas.openxmlformats.org/officeDocument/2006/relationships/oleObject" Target="../embeddings/oleObject148.bin"/><Relationship Id="rId40" Type="http://schemas.openxmlformats.org/officeDocument/2006/relationships/image" Target="../media/image134.wmf"/><Relationship Id="rId45" Type="http://schemas.openxmlformats.org/officeDocument/2006/relationships/oleObject" Target="../embeddings/oleObject152.bin"/><Relationship Id="rId5" Type="http://schemas.openxmlformats.org/officeDocument/2006/relationships/oleObject" Target="../embeddings/oleObject128.bin"/><Relationship Id="rId15" Type="http://schemas.openxmlformats.org/officeDocument/2006/relationships/image" Target="../media/image124.wmf"/><Relationship Id="rId23" Type="http://schemas.openxmlformats.org/officeDocument/2006/relationships/oleObject" Target="../embeddings/oleObject139.bin"/><Relationship Id="rId28" Type="http://schemas.openxmlformats.org/officeDocument/2006/relationships/image" Target="../media/image129.wmf"/><Relationship Id="rId36" Type="http://schemas.openxmlformats.org/officeDocument/2006/relationships/oleObject" Target="../embeddings/oleObject147.bin"/><Relationship Id="rId10" Type="http://schemas.openxmlformats.org/officeDocument/2006/relationships/image" Target="../media/image123.wmf"/><Relationship Id="rId19" Type="http://schemas.openxmlformats.org/officeDocument/2006/relationships/oleObject" Target="../embeddings/oleObject137.bin"/><Relationship Id="rId31" Type="http://schemas.openxmlformats.org/officeDocument/2006/relationships/oleObject" Target="../embeddings/oleObject144.bin"/><Relationship Id="rId44" Type="http://schemas.openxmlformats.org/officeDocument/2006/relationships/image" Target="../media/image136.wmf"/><Relationship Id="rId4" Type="http://schemas.openxmlformats.org/officeDocument/2006/relationships/image" Target="../media/image120.wmf"/><Relationship Id="rId9" Type="http://schemas.openxmlformats.org/officeDocument/2006/relationships/oleObject" Target="../embeddings/oleObject130.bin"/><Relationship Id="rId14" Type="http://schemas.openxmlformats.org/officeDocument/2006/relationships/oleObject" Target="../embeddings/oleObject134.bin"/><Relationship Id="rId22" Type="http://schemas.openxmlformats.org/officeDocument/2006/relationships/image" Target="../media/image127.wmf"/><Relationship Id="rId27" Type="http://schemas.openxmlformats.org/officeDocument/2006/relationships/oleObject" Target="../embeddings/oleObject142.bin"/><Relationship Id="rId30" Type="http://schemas.openxmlformats.org/officeDocument/2006/relationships/image" Target="../media/image130.wmf"/><Relationship Id="rId35" Type="http://schemas.openxmlformats.org/officeDocument/2006/relationships/oleObject" Target="../embeddings/oleObject146.bin"/><Relationship Id="rId43" Type="http://schemas.openxmlformats.org/officeDocument/2006/relationships/oleObject" Target="../embeddings/oleObject151.bin"/><Relationship Id="rId8" Type="http://schemas.openxmlformats.org/officeDocument/2006/relationships/image" Target="../media/image122.wmf"/><Relationship Id="rId3" Type="http://schemas.openxmlformats.org/officeDocument/2006/relationships/oleObject" Target="../embeddings/oleObject127.bin"/><Relationship Id="rId12" Type="http://schemas.openxmlformats.org/officeDocument/2006/relationships/oleObject" Target="../embeddings/oleObject132.bin"/><Relationship Id="rId17" Type="http://schemas.openxmlformats.org/officeDocument/2006/relationships/image" Target="../media/image125.wmf"/><Relationship Id="rId25" Type="http://schemas.openxmlformats.org/officeDocument/2006/relationships/oleObject" Target="../embeddings/oleObject141.bin"/><Relationship Id="rId33" Type="http://schemas.openxmlformats.org/officeDocument/2006/relationships/oleObject" Target="../embeddings/oleObject145.bin"/><Relationship Id="rId38" Type="http://schemas.openxmlformats.org/officeDocument/2006/relationships/image" Target="../media/image133.wmf"/><Relationship Id="rId46" Type="http://schemas.openxmlformats.org/officeDocument/2006/relationships/image" Target="../media/image137.wmf"/><Relationship Id="rId20" Type="http://schemas.openxmlformats.org/officeDocument/2006/relationships/image" Target="../media/image126.wmf"/><Relationship Id="rId41" Type="http://schemas.openxmlformats.org/officeDocument/2006/relationships/oleObject" Target="../embeddings/oleObject150.bin"/></Relationships>
</file>

<file path=ppt/slides/_rels/slide47.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159.bin"/><Relationship Id="rId18" Type="http://schemas.openxmlformats.org/officeDocument/2006/relationships/image" Target="../media/image144.wmf"/><Relationship Id="rId26" Type="http://schemas.openxmlformats.org/officeDocument/2006/relationships/oleObject" Target="../embeddings/oleObject166.bin"/><Relationship Id="rId3" Type="http://schemas.openxmlformats.org/officeDocument/2006/relationships/oleObject" Target="../embeddings/oleObject153.bin"/><Relationship Id="rId21" Type="http://schemas.openxmlformats.org/officeDocument/2006/relationships/oleObject" Target="../embeddings/oleObject163.bin"/><Relationship Id="rId7" Type="http://schemas.openxmlformats.org/officeDocument/2006/relationships/oleObject" Target="../embeddings/oleObject155.bin"/><Relationship Id="rId12" Type="http://schemas.openxmlformats.org/officeDocument/2006/relationships/image" Target="../media/image141.wmf"/><Relationship Id="rId17" Type="http://schemas.openxmlformats.org/officeDocument/2006/relationships/oleObject" Target="../embeddings/oleObject161.bin"/><Relationship Id="rId25" Type="http://schemas.openxmlformats.org/officeDocument/2006/relationships/image" Target="../media/image31.wmf"/><Relationship Id="rId2" Type="http://schemas.openxmlformats.org/officeDocument/2006/relationships/slideLayout" Target="../slideLayouts/slideLayout7.xml"/><Relationship Id="rId16" Type="http://schemas.openxmlformats.org/officeDocument/2006/relationships/image" Target="../media/image143.wmf"/><Relationship Id="rId20" Type="http://schemas.openxmlformats.org/officeDocument/2006/relationships/image" Target="../media/image145.wmf"/><Relationship Id="rId1" Type="http://schemas.openxmlformats.org/officeDocument/2006/relationships/vmlDrawing" Target="../drawings/vmlDrawing31.vml"/><Relationship Id="rId6" Type="http://schemas.openxmlformats.org/officeDocument/2006/relationships/image" Target="../media/image139.wmf"/><Relationship Id="rId11" Type="http://schemas.openxmlformats.org/officeDocument/2006/relationships/oleObject" Target="../embeddings/oleObject158.bin"/><Relationship Id="rId24" Type="http://schemas.openxmlformats.org/officeDocument/2006/relationships/oleObject" Target="../embeddings/oleObject165.bin"/><Relationship Id="rId5" Type="http://schemas.openxmlformats.org/officeDocument/2006/relationships/oleObject" Target="../embeddings/oleObject154.bin"/><Relationship Id="rId15" Type="http://schemas.openxmlformats.org/officeDocument/2006/relationships/oleObject" Target="../embeddings/oleObject160.bin"/><Relationship Id="rId23" Type="http://schemas.openxmlformats.org/officeDocument/2006/relationships/oleObject" Target="../embeddings/oleObject164.bin"/><Relationship Id="rId10" Type="http://schemas.openxmlformats.org/officeDocument/2006/relationships/oleObject" Target="../embeddings/oleObject157.bin"/><Relationship Id="rId19" Type="http://schemas.openxmlformats.org/officeDocument/2006/relationships/oleObject" Target="../embeddings/oleObject162.bin"/><Relationship Id="rId4" Type="http://schemas.openxmlformats.org/officeDocument/2006/relationships/image" Target="../media/image138.wmf"/><Relationship Id="rId9" Type="http://schemas.openxmlformats.org/officeDocument/2006/relationships/oleObject" Target="../embeddings/oleObject156.bin"/><Relationship Id="rId14" Type="http://schemas.openxmlformats.org/officeDocument/2006/relationships/image" Target="../media/image142.wmf"/><Relationship Id="rId22" Type="http://schemas.openxmlformats.org/officeDocument/2006/relationships/image" Target="../media/image146.wmf"/><Relationship Id="rId27" Type="http://schemas.openxmlformats.org/officeDocument/2006/relationships/image" Target="../media/image147.wmf"/></Relationships>
</file>

<file path=ppt/slides/_rels/slide48.xml.rels><?xml version="1.0" encoding="UTF-8" standalone="yes"?>
<Relationships xmlns="http://schemas.openxmlformats.org/package/2006/relationships"><Relationship Id="rId8" Type="http://schemas.openxmlformats.org/officeDocument/2006/relationships/image" Target="../media/image150.wmf"/><Relationship Id="rId13" Type="http://schemas.openxmlformats.org/officeDocument/2006/relationships/oleObject" Target="../embeddings/oleObject172.bin"/><Relationship Id="rId18" Type="http://schemas.openxmlformats.org/officeDocument/2006/relationships/image" Target="../media/image154.wmf"/><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31.wmf"/><Relationship Id="rId17"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image" Target="../media/image153.wmf"/><Relationship Id="rId20" Type="http://schemas.openxmlformats.org/officeDocument/2006/relationships/image" Target="../media/image155.wmf"/><Relationship Id="rId1" Type="http://schemas.openxmlformats.org/officeDocument/2006/relationships/vmlDrawing" Target="../drawings/vmlDrawing32.vml"/><Relationship Id="rId6" Type="http://schemas.openxmlformats.org/officeDocument/2006/relationships/image" Target="../media/image149.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51.wmf"/><Relationship Id="rId19" Type="http://schemas.openxmlformats.org/officeDocument/2006/relationships/oleObject" Target="../embeddings/oleObject175.bin"/><Relationship Id="rId4" Type="http://schemas.openxmlformats.org/officeDocument/2006/relationships/image" Target="../media/image148.wmf"/><Relationship Id="rId9" Type="http://schemas.openxmlformats.org/officeDocument/2006/relationships/oleObject" Target="../embeddings/oleObject170.bin"/><Relationship Id="rId14" Type="http://schemas.openxmlformats.org/officeDocument/2006/relationships/image" Target="../media/image152.wmf"/></Relationships>
</file>

<file path=ppt/slides/_rels/slide49.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181.bin"/><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59.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57.wmf"/><Relationship Id="rId11" Type="http://schemas.openxmlformats.org/officeDocument/2006/relationships/oleObject" Target="../embeddings/oleObject180.bin"/><Relationship Id="rId5" Type="http://schemas.openxmlformats.org/officeDocument/2006/relationships/oleObject" Target="../embeddings/oleObject177.bin"/><Relationship Id="rId10" Type="http://schemas.openxmlformats.org/officeDocument/2006/relationships/image" Target="../media/image158.wmf"/><Relationship Id="rId4" Type="http://schemas.openxmlformats.org/officeDocument/2006/relationships/image" Target="../media/image156.wmf"/><Relationship Id="rId9" Type="http://schemas.openxmlformats.org/officeDocument/2006/relationships/oleObject" Target="../embeddings/oleObject179.bin"/><Relationship Id="rId14" Type="http://schemas.openxmlformats.org/officeDocument/2006/relationships/image" Target="../media/image160.wm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image" Target="../media/image16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7.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wmf"/><Relationship Id="rId11" Type="http://schemas.openxmlformats.org/officeDocument/2006/relationships/image" Target="../media/image17.wmf"/><Relationship Id="rId5" Type="http://schemas.openxmlformats.org/officeDocument/2006/relationships/oleObject" Target="../embeddings/oleObject12.bin"/><Relationship Id="rId10" Type="http://schemas.openxmlformats.org/officeDocument/2006/relationships/oleObject" Target="../embeddings/oleObject15.bin"/><Relationship Id="rId4" Type="http://schemas.openxmlformats.org/officeDocument/2006/relationships/image" Target="../media/image14.wmf"/><Relationship Id="rId9" Type="http://schemas.openxmlformats.org/officeDocument/2006/relationships/image" Target="../media/image16.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8B3723-582C-44C7-924D-FCBA76709D2E}"/>
              </a:ext>
            </a:extLst>
          </p:cNvPr>
          <p:cNvSpPr/>
          <p:nvPr/>
        </p:nvSpPr>
        <p:spPr>
          <a:xfrm>
            <a:off x="609600" y="457200"/>
            <a:ext cx="3191899" cy="646331"/>
          </a:xfrm>
          <a:prstGeom prst="rect">
            <a:avLst/>
          </a:prstGeom>
        </p:spPr>
        <p:txBody>
          <a:bodyPr wrap="none">
            <a:spAutoFit/>
          </a:bodyPr>
          <a:lstStyle/>
          <a:p>
            <a:r>
              <a:rPr lang="en-US" altLang="zh-CN" sz="3600" b="1" dirty="0">
                <a:latin typeface="Times New Roman" panose="02020603050405020304" pitchFamily="18" charset="0"/>
                <a:cs typeface="Times New Roman" panose="02020603050405020304" pitchFamily="18" charset="0"/>
              </a:rPr>
              <a:t>3.2    </a:t>
            </a:r>
            <a:r>
              <a:rPr lang="zh-CN" altLang="zh-CN" sz="3600" b="1" dirty="0">
                <a:latin typeface="Times New Roman" panose="02020603050405020304" pitchFamily="18" charset="0"/>
                <a:cs typeface="Times New Roman" panose="02020603050405020304" pitchFamily="18" charset="0"/>
              </a:rPr>
              <a:t>固体比热</a:t>
            </a:r>
            <a:endParaRPr lang="zh-CN" altLang="zh-CN" sz="36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FAE3FF6-C006-426F-92E9-1A6F763348FB}"/>
              </a:ext>
            </a:extLst>
          </p:cNvPr>
          <p:cNvPicPr>
            <a:picLocks noChangeAspect="1"/>
          </p:cNvPicPr>
          <p:nvPr/>
        </p:nvPicPr>
        <p:blipFill>
          <a:blip r:embed="rId2"/>
          <a:stretch>
            <a:fillRect/>
          </a:stretch>
        </p:blipFill>
        <p:spPr>
          <a:xfrm>
            <a:off x="304800" y="1752600"/>
            <a:ext cx="8229600" cy="2683565"/>
          </a:xfrm>
          <a:prstGeom prst="rect">
            <a:avLst/>
          </a:prstGeom>
          <a:solidFill>
            <a:srgbClr val="FFFF00"/>
          </a:solidFill>
        </p:spPr>
      </p:pic>
    </p:spTree>
    <p:extLst>
      <p:ext uri="{BB962C8B-B14F-4D97-AF65-F5344CB8AC3E}">
        <p14:creationId xmlns:p14="http://schemas.microsoft.com/office/powerpoint/2010/main" val="3928371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5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371600" y="1524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3200" b="1">
                <a:solidFill>
                  <a:schemeClr val="tx2"/>
                </a:solidFill>
              </a:rPr>
              <a:t> </a:t>
            </a:r>
            <a:r>
              <a:rPr lang="zh-CN" altLang="en-US" sz="3200" b="1">
                <a:solidFill>
                  <a:schemeClr val="tx2"/>
                </a:solidFill>
                <a:latin typeface="宋体" charset="-122"/>
              </a:rPr>
              <a:t>爱因斯坦模型</a:t>
            </a:r>
            <a:r>
              <a:rPr lang="zh-CN" altLang="en-US" sz="2400">
                <a:solidFill>
                  <a:schemeClr val="tx2"/>
                </a:solidFill>
              </a:rPr>
              <a:t> （</a:t>
            </a:r>
            <a:r>
              <a:rPr lang="en-US" altLang="zh-CN" sz="2400">
                <a:solidFill>
                  <a:schemeClr val="tx2"/>
                </a:solidFill>
              </a:rPr>
              <a:t>1907</a:t>
            </a:r>
            <a:r>
              <a:rPr lang="zh-CN" altLang="en-US" sz="2400">
                <a:solidFill>
                  <a:schemeClr val="tx2"/>
                </a:solidFill>
              </a:rPr>
              <a:t>年）</a:t>
            </a:r>
          </a:p>
        </p:txBody>
      </p:sp>
      <p:sp>
        <p:nvSpPr>
          <p:cNvPr id="6147" name="Text Box 3"/>
          <p:cNvSpPr txBox="1">
            <a:spLocks noChangeArrowheads="1"/>
          </p:cNvSpPr>
          <p:nvPr/>
        </p:nvSpPr>
        <p:spPr bwMode="auto">
          <a:xfrm>
            <a:off x="990600" y="1447800"/>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dirty="0">
                <a:solidFill>
                  <a:srgbClr val="C00000"/>
                </a:solidFill>
                <a:latin typeface="宋体" charset="-122"/>
              </a:rPr>
              <a:t>  </a:t>
            </a:r>
            <a:r>
              <a:rPr lang="zh-CN" altLang="en-US" sz="2400" u="sng" dirty="0">
                <a:solidFill>
                  <a:srgbClr val="C00000"/>
                </a:solidFill>
                <a:latin typeface="宋体" charset="-122"/>
              </a:rPr>
              <a:t>固体中每个原子都以相同的频率独立地作简谐振动，而且振动的能量是量子化的。</a:t>
            </a:r>
            <a:r>
              <a:rPr lang="zh-CN" altLang="en-US" sz="2400" u="sng" dirty="0">
                <a:solidFill>
                  <a:srgbClr val="C00000"/>
                </a:solidFill>
              </a:rPr>
              <a:t> </a:t>
            </a:r>
          </a:p>
        </p:txBody>
      </p:sp>
      <p:sp>
        <p:nvSpPr>
          <p:cNvPr id="6148" name="Rectangle 4"/>
          <p:cNvSpPr>
            <a:spLocks noChangeArrowheads="1"/>
          </p:cNvSpPr>
          <p:nvPr/>
        </p:nvSpPr>
        <p:spPr bwMode="auto">
          <a:xfrm>
            <a:off x="457200" y="1143000"/>
            <a:ext cx="94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latin typeface="宋体" charset="-122"/>
              </a:rPr>
              <a:t>假定</a:t>
            </a:r>
            <a:r>
              <a:rPr lang="en-US" altLang="zh-CN" sz="2400">
                <a:solidFill>
                  <a:schemeClr val="tx2"/>
                </a:solidFill>
                <a:latin typeface="宋体" charset="-122"/>
              </a:rPr>
              <a:t>:</a:t>
            </a:r>
          </a:p>
        </p:txBody>
      </p:sp>
      <p:sp>
        <p:nvSpPr>
          <p:cNvPr id="6149" name="Rectangle 5"/>
          <p:cNvSpPr>
            <a:spLocks noChangeArrowheads="1"/>
          </p:cNvSpPr>
          <p:nvPr/>
        </p:nvSpPr>
        <p:spPr bwMode="auto">
          <a:xfrm>
            <a:off x="381000" y="25146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a:latin typeface="宋体" charset="-122"/>
              </a:rPr>
              <a:t>晶体的平均振动能量由（</a:t>
            </a:r>
            <a:r>
              <a:rPr kumimoji="1" lang="en-US" altLang="zh-CN" sz="2400">
                <a:latin typeface="宋体" charset="-122"/>
              </a:rPr>
              <a:t>3-76</a:t>
            </a:r>
            <a:r>
              <a:rPr kumimoji="1" lang="zh-CN" altLang="en-US" sz="2400">
                <a:latin typeface="宋体" charset="-122"/>
              </a:rPr>
              <a:t>）得</a:t>
            </a:r>
            <a:r>
              <a:rPr kumimoji="1" lang="zh-CN" altLang="en-US" sz="2400"/>
              <a:t> </a:t>
            </a:r>
            <a:endParaRPr kumimoji="1" lang="zh-CN" altLang="en-US" sz="2400">
              <a:latin typeface="Times New Roman" pitchFamily="18" charset="0"/>
            </a:endParaRPr>
          </a:p>
        </p:txBody>
      </p:sp>
      <p:graphicFrame>
        <p:nvGraphicFramePr>
          <p:cNvPr id="6150" name="Object 6"/>
          <p:cNvGraphicFramePr>
            <a:graphicFrameLocks noChangeAspect="1"/>
          </p:cNvGraphicFramePr>
          <p:nvPr>
            <p:extLst>
              <p:ext uri="{D42A27DB-BD31-4B8C-83A1-F6EECF244321}">
                <p14:modId xmlns:p14="http://schemas.microsoft.com/office/powerpoint/2010/main" val="352061067"/>
              </p:ext>
            </p:extLst>
          </p:nvPr>
        </p:nvGraphicFramePr>
        <p:xfrm>
          <a:off x="1403350" y="2924175"/>
          <a:ext cx="4897438" cy="1792288"/>
        </p:xfrm>
        <a:graphic>
          <a:graphicData uri="http://schemas.openxmlformats.org/presentationml/2006/ole">
            <mc:AlternateContent xmlns:mc="http://schemas.openxmlformats.org/markup-compatibility/2006">
              <mc:Choice xmlns:v="urn:schemas-microsoft-com:vml" Requires="v">
                <p:oleObj spid="_x0000_s3144" r:id="rId3" imgW="1562100" imgH="571500" progId="Equation.3">
                  <p:embed/>
                </p:oleObj>
              </mc:Choice>
              <mc:Fallback>
                <p:oleObj r:id="rId3" imgW="1562100" imgH="5715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924175"/>
                        <a:ext cx="4897438" cy="1792288"/>
                      </a:xfrm>
                      <a:prstGeom prst="rect">
                        <a:avLst/>
                      </a:prstGeom>
                      <a:solidFill>
                        <a:schemeClr val="bg1"/>
                      </a:solidFill>
                      <a:ln>
                        <a:noFill/>
                      </a:ln>
                    </p:spPr>
                  </p:pic>
                </p:oleObj>
              </mc:Fallback>
            </mc:AlternateContent>
          </a:graphicData>
        </a:graphic>
      </p:graphicFrame>
      <p:sp>
        <p:nvSpPr>
          <p:cNvPr id="6151" name="Text Box 7"/>
          <p:cNvSpPr txBox="1">
            <a:spLocks noChangeArrowheads="1"/>
          </p:cNvSpPr>
          <p:nvPr/>
        </p:nvSpPr>
        <p:spPr bwMode="auto">
          <a:xfrm>
            <a:off x="1371600" y="47244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N</a:t>
            </a:r>
            <a:r>
              <a:rPr lang="zh-CN" altLang="en-US" sz="2400">
                <a:solidFill>
                  <a:schemeClr val="tx2"/>
                </a:solidFill>
              </a:rPr>
              <a:t>为原子总数，总自由度数为</a:t>
            </a:r>
            <a:r>
              <a:rPr lang="en-US" altLang="zh-CN" sz="2400">
                <a:solidFill>
                  <a:schemeClr val="tx2"/>
                </a:solidFill>
              </a:rPr>
              <a:t>3N</a:t>
            </a:r>
          </a:p>
        </p:txBody>
      </p:sp>
      <p:sp>
        <p:nvSpPr>
          <p:cNvPr id="6152" name="Text Box 8"/>
          <p:cNvSpPr txBox="1">
            <a:spLocks noChangeArrowheads="1"/>
          </p:cNvSpPr>
          <p:nvPr/>
        </p:nvSpPr>
        <p:spPr bwMode="auto">
          <a:xfrm>
            <a:off x="6629400" y="32766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(3-89)</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blinds(horizontal)">
                                      <p:cBhvr>
                                        <p:cTn id="12" dur="500"/>
                                        <p:tgtEl>
                                          <p:spTgt spid="61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blinds(horizontal)">
                                      <p:cBhvr>
                                        <p:cTn id="17" dur="500"/>
                                        <p:tgtEl>
                                          <p:spTgt spid="61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9"/>
                                        </p:tgtEl>
                                        <p:attrNameLst>
                                          <p:attrName>style.visibility</p:attrName>
                                        </p:attrNameLst>
                                      </p:cBhvr>
                                      <p:to>
                                        <p:strVal val="visible"/>
                                      </p:to>
                                    </p:set>
                                    <p:animEffect transition="in" filter="blinds(horizontal)">
                                      <p:cBhvr>
                                        <p:cTn id="22" dur="500"/>
                                        <p:tgtEl>
                                          <p:spTgt spid="61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150"/>
                                        </p:tgtEl>
                                        <p:attrNameLst>
                                          <p:attrName>style.visibility</p:attrName>
                                        </p:attrNameLst>
                                      </p:cBhvr>
                                      <p:to>
                                        <p:strVal val="visible"/>
                                      </p:to>
                                    </p:set>
                                    <p:animEffect transition="in" filter="blinds(horizontal)">
                                      <p:cBhvr>
                                        <p:cTn id="27" dur="500"/>
                                        <p:tgtEl>
                                          <p:spTgt spid="615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blinds(horizontal)">
                                      <p:cBhvr>
                                        <p:cTn id="30" dur="500"/>
                                        <p:tgtEl>
                                          <p:spTgt spid="61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151"/>
                                        </p:tgtEl>
                                        <p:attrNameLst>
                                          <p:attrName>style.visibility</p:attrName>
                                        </p:attrNameLst>
                                      </p:cBhvr>
                                      <p:to>
                                        <p:strVal val="visible"/>
                                      </p:to>
                                    </p:set>
                                    <p:animEffect transition="in" filter="blinds(horizontal)">
                                      <p:cBhvr>
                                        <p:cTn id="35"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p:bldP spid="6148" grpId="0"/>
      <p:bldP spid="6149" grpId="0"/>
      <p:bldP spid="6151" grpId="0"/>
      <p:bldP spid="61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2"/>
          <p:cNvSpPr>
            <a:spLocks noChangeArrowheads="1"/>
          </p:cNvSpPr>
          <p:nvPr/>
        </p:nvSpPr>
        <p:spPr bwMode="auto">
          <a:xfrm>
            <a:off x="339090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7171" name="Object 3"/>
          <p:cNvGraphicFramePr>
            <a:graphicFrameLocks noChangeAspect="1"/>
          </p:cNvGraphicFramePr>
          <p:nvPr>
            <p:extLst>
              <p:ext uri="{D42A27DB-BD31-4B8C-83A1-F6EECF244321}">
                <p14:modId xmlns:p14="http://schemas.microsoft.com/office/powerpoint/2010/main" val="4262732304"/>
              </p:ext>
            </p:extLst>
          </p:nvPr>
        </p:nvGraphicFramePr>
        <p:xfrm>
          <a:off x="755650" y="0"/>
          <a:ext cx="6400800" cy="1781175"/>
        </p:xfrm>
        <a:graphic>
          <a:graphicData uri="http://schemas.openxmlformats.org/presentationml/2006/ole">
            <mc:AlternateContent xmlns:mc="http://schemas.openxmlformats.org/markup-compatibility/2006">
              <mc:Choice xmlns:v="urn:schemas-microsoft-com:vml" Requires="v">
                <p:oleObj spid="_x0000_s4528" r:id="rId3" imgW="2362200" imgH="660400" progId="Equation.3">
                  <p:embed/>
                </p:oleObj>
              </mc:Choice>
              <mc:Fallback>
                <p:oleObj r:id="rId3" imgW="2362200" imgH="660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0"/>
                        <a:ext cx="6400800" cy="1781175"/>
                      </a:xfrm>
                      <a:prstGeom prst="rect">
                        <a:avLst/>
                      </a:prstGeom>
                      <a:solidFill>
                        <a:schemeClr val="bg1"/>
                      </a:solidFill>
                    </p:spPr>
                  </p:pic>
                </p:oleObj>
              </mc:Fallback>
            </mc:AlternateContent>
          </a:graphicData>
        </a:graphic>
      </p:graphicFrame>
      <p:sp>
        <p:nvSpPr>
          <p:cNvPr id="4106" name="Rectangle 4"/>
          <p:cNvSpPr>
            <a:spLocks noChangeArrowheads="1"/>
          </p:cNvSpPr>
          <p:nvPr/>
        </p:nvSpPr>
        <p:spPr bwMode="auto">
          <a:xfrm>
            <a:off x="421005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7173" name="Object 5"/>
          <p:cNvGraphicFramePr>
            <a:graphicFrameLocks noChangeAspect="1"/>
          </p:cNvGraphicFramePr>
          <p:nvPr/>
        </p:nvGraphicFramePr>
        <p:xfrm>
          <a:off x="914400" y="2057400"/>
          <a:ext cx="1733550" cy="1071563"/>
        </p:xfrm>
        <a:graphic>
          <a:graphicData uri="http://schemas.openxmlformats.org/presentationml/2006/ole">
            <mc:AlternateContent xmlns:mc="http://schemas.openxmlformats.org/markup-compatibility/2006">
              <mc:Choice xmlns:v="urn:schemas-microsoft-com:vml" Requires="v">
                <p:oleObj spid="_x0000_s4529" r:id="rId5" imgW="723586" imgH="444307" progId="Equation.3">
                  <p:embed/>
                </p:oleObj>
              </mc:Choice>
              <mc:Fallback>
                <p:oleObj r:id="rId5" imgW="723586" imgH="44430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057400"/>
                        <a:ext cx="173355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 name="Text Box 6"/>
          <p:cNvSpPr txBox="1">
            <a:spLocks noChangeArrowheads="1"/>
          </p:cNvSpPr>
          <p:nvPr/>
        </p:nvSpPr>
        <p:spPr bwMode="auto">
          <a:xfrm>
            <a:off x="3200400" y="2209800"/>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rPr>
              <a:t>称为爱因斯坦温度。</a:t>
            </a:r>
          </a:p>
        </p:txBody>
      </p:sp>
      <p:sp>
        <p:nvSpPr>
          <p:cNvPr id="4108" name="Rectangle 7"/>
          <p:cNvSpPr>
            <a:spLocks noChangeArrowheads="1"/>
          </p:cNvSpPr>
          <p:nvPr/>
        </p:nvSpPr>
        <p:spPr bwMode="auto">
          <a:xfrm>
            <a:off x="0" y="3298825"/>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1000">
                <a:latin typeface="宋体" charset="-122"/>
              </a:rPr>
              <a:t>，</a:t>
            </a:r>
            <a:r>
              <a:rPr kumimoji="1" lang="zh-CN" altLang="en-US" sz="1100"/>
              <a:t> </a:t>
            </a:r>
            <a:endParaRPr kumimoji="1" lang="zh-CN" altLang="en-US" sz="2400">
              <a:latin typeface="Times New Roman" pitchFamily="18" charset="0"/>
            </a:endParaRPr>
          </a:p>
        </p:txBody>
      </p:sp>
      <p:graphicFrame>
        <p:nvGraphicFramePr>
          <p:cNvPr id="7176" name="Object 8"/>
          <p:cNvGraphicFramePr>
            <a:graphicFrameLocks noChangeAspect="1"/>
          </p:cNvGraphicFramePr>
          <p:nvPr/>
        </p:nvGraphicFramePr>
        <p:xfrm>
          <a:off x="457200" y="3200400"/>
          <a:ext cx="3835400" cy="496888"/>
        </p:xfrm>
        <a:graphic>
          <a:graphicData uri="http://schemas.openxmlformats.org/presentationml/2006/ole">
            <mc:AlternateContent xmlns:mc="http://schemas.openxmlformats.org/markup-compatibility/2006">
              <mc:Choice xmlns:v="urn:schemas-microsoft-com:vml" Requires="v">
                <p:oleObj spid="_x0000_s4530" name="Equation" r:id="rId7" imgW="1688760" imgH="215640" progId="Equation.3">
                  <p:embed/>
                </p:oleObj>
              </mc:Choice>
              <mc:Fallback>
                <p:oleObj name="Equation" r:id="rId7" imgW="1688760" imgH="215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200400"/>
                        <a:ext cx="3835400"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9"/>
          <p:cNvGraphicFramePr>
            <a:graphicFrameLocks noChangeAspect="1"/>
          </p:cNvGraphicFramePr>
          <p:nvPr/>
        </p:nvGraphicFramePr>
        <p:xfrm>
          <a:off x="4905375" y="3200400"/>
          <a:ext cx="1314450" cy="442913"/>
        </p:xfrm>
        <a:graphic>
          <a:graphicData uri="http://schemas.openxmlformats.org/presentationml/2006/ole">
            <mc:AlternateContent xmlns:mc="http://schemas.openxmlformats.org/markup-compatibility/2006">
              <mc:Choice xmlns:v="urn:schemas-microsoft-com:vml" Requires="v">
                <p:oleObj spid="_x0000_s4531" name="Equation" r:id="rId9" imgW="596880" imgH="203040" progId="Equation.3">
                  <p:embed/>
                </p:oleObj>
              </mc:Choice>
              <mc:Fallback>
                <p:oleObj name="Equation" r:id="rId9" imgW="596880" imgH="2030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5375" y="3200400"/>
                        <a:ext cx="13144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9" name="Rectangle 10"/>
          <p:cNvSpPr>
            <a:spLocks noChangeArrowheads="1"/>
          </p:cNvSpPr>
          <p:nvPr/>
        </p:nvSpPr>
        <p:spPr bwMode="auto">
          <a:xfrm>
            <a:off x="3462338" y="303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7179" name="Object 11"/>
          <p:cNvGraphicFramePr>
            <a:graphicFrameLocks noChangeAspect="1"/>
          </p:cNvGraphicFramePr>
          <p:nvPr/>
        </p:nvGraphicFramePr>
        <p:xfrm>
          <a:off x="609600" y="3657600"/>
          <a:ext cx="4081463" cy="1479550"/>
        </p:xfrm>
        <a:graphic>
          <a:graphicData uri="http://schemas.openxmlformats.org/presentationml/2006/ole">
            <mc:AlternateContent xmlns:mc="http://schemas.openxmlformats.org/markup-compatibility/2006">
              <mc:Choice xmlns:v="urn:schemas-microsoft-com:vml" Requires="v">
                <p:oleObj spid="_x0000_s4532" r:id="rId11" imgW="2184400" imgH="787400" progId="Equation.3">
                  <p:embed/>
                </p:oleObj>
              </mc:Choice>
              <mc:Fallback>
                <p:oleObj r:id="rId11" imgW="2184400" imgH="7874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 y="3657600"/>
                        <a:ext cx="4081463" cy="147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12"/>
          <p:cNvGraphicFramePr>
            <a:graphicFrameLocks noChangeAspect="1"/>
          </p:cNvGraphicFramePr>
          <p:nvPr/>
        </p:nvGraphicFramePr>
        <p:xfrm>
          <a:off x="3462338" y="3033713"/>
          <a:ext cx="214312" cy="409575"/>
        </p:xfrm>
        <a:graphic>
          <a:graphicData uri="http://schemas.openxmlformats.org/presentationml/2006/ole">
            <mc:AlternateContent xmlns:mc="http://schemas.openxmlformats.org/markup-compatibility/2006">
              <mc:Choice xmlns:v="urn:schemas-microsoft-com:vml" Requires="v">
                <p:oleObj spid="_x0000_s4533" r:id="rId13" imgW="114151" imgH="215619" progId="Equation.3">
                  <p:embed/>
                </p:oleObj>
              </mc:Choice>
              <mc:Fallback>
                <p:oleObj r:id="rId13" imgW="114151" imgH="215619"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2338" y="3033713"/>
                        <a:ext cx="214312"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1" name="Object 13"/>
          <p:cNvGraphicFramePr>
            <a:graphicFrameLocks noChangeAspect="1"/>
          </p:cNvGraphicFramePr>
          <p:nvPr/>
        </p:nvGraphicFramePr>
        <p:xfrm>
          <a:off x="1981200" y="5334000"/>
          <a:ext cx="4156075" cy="1141413"/>
        </p:xfrm>
        <a:graphic>
          <a:graphicData uri="http://schemas.openxmlformats.org/presentationml/2006/ole">
            <mc:AlternateContent xmlns:mc="http://schemas.openxmlformats.org/markup-compatibility/2006">
              <mc:Choice xmlns:v="urn:schemas-microsoft-com:vml" Requires="v">
                <p:oleObj spid="_x0000_s4534" r:id="rId15" imgW="2222500" imgH="609600" progId="Equation.3">
                  <p:embed/>
                </p:oleObj>
              </mc:Choice>
              <mc:Fallback>
                <p:oleObj r:id="rId15" imgW="2222500" imgH="6096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0" y="5334000"/>
                        <a:ext cx="4156075"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2" name="Text Box 14"/>
          <p:cNvSpPr txBox="1">
            <a:spLocks noChangeArrowheads="1"/>
          </p:cNvSpPr>
          <p:nvPr/>
        </p:nvSpPr>
        <p:spPr bwMode="auto">
          <a:xfrm>
            <a:off x="7543800" y="838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(3-90)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linds(horizontal)">
                                      <p:cBhvr>
                                        <p:cTn id="7" dur="500"/>
                                        <p:tgtEl>
                                          <p:spTgt spid="717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82"/>
                                        </p:tgtEl>
                                        <p:attrNameLst>
                                          <p:attrName>style.visibility</p:attrName>
                                        </p:attrNameLst>
                                      </p:cBhvr>
                                      <p:to>
                                        <p:strVal val="visible"/>
                                      </p:to>
                                    </p:set>
                                    <p:animEffect transition="in" filter="blinds(horizontal)">
                                      <p:cBhvr>
                                        <p:cTn id="10" dur="500"/>
                                        <p:tgtEl>
                                          <p:spTgt spid="718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173"/>
                                        </p:tgtEl>
                                        <p:attrNameLst>
                                          <p:attrName>style.visibility</p:attrName>
                                        </p:attrNameLst>
                                      </p:cBhvr>
                                      <p:to>
                                        <p:strVal val="visible"/>
                                      </p:to>
                                    </p:set>
                                    <p:animEffect transition="in" filter="blinds(horizontal)">
                                      <p:cBhvr>
                                        <p:cTn id="15" dur="500"/>
                                        <p:tgtEl>
                                          <p:spTgt spid="717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blinds(horizontal)">
                                      <p:cBhvr>
                                        <p:cTn id="18" dur="500"/>
                                        <p:tgtEl>
                                          <p:spTgt spid="717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176"/>
                                        </p:tgtEl>
                                        <p:attrNameLst>
                                          <p:attrName>style.visibility</p:attrName>
                                        </p:attrNameLst>
                                      </p:cBhvr>
                                      <p:to>
                                        <p:strVal val="visible"/>
                                      </p:to>
                                    </p:set>
                                    <p:animEffect transition="in" filter="blinds(horizontal)">
                                      <p:cBhvr>
                                        <p:cTn id="23" dur="500"/>
                                        <p:tgtEl>
                                          <p:spTgt spid="7176"/>
                                        </p:tgtEl>
                                      </p:cBhvr>
                                    </p:animEffect>
                                  </p:childTnLst>
                                </p:cTn>
                              </p:par>
                              <p:par>
                                <p:cTn id="24" presetID="3" presetClass="entr" presetSubtype="10" fill="hold" nodeType="withEffect">
                                  <p:stCondLst>
                                    <p:cond delay="0"/>
                                  </p:stCondLst>
                                  <p:childTnLst>
                                    <p:set>
                                      <p:cBhvr>
                                        <p:cTn id="25" dur="1" fill="hold">
                                          <p:stCondLst>
                                            <p:cond delay="0"/>
                                          </p:stCondLst>
                                        </p:cTn>
                                        <p:tgtEl>
                                          <p:spTgt spid="7177"/>
                                        </p:tgtEl>
                                        <p:attrNameLst>
                                          <p:attrName>style.visibility</p:attrName>
                                        </p:attrNameLst>
                                      </p:cBhvr>
                                      <p:to>
                                        <p:strVal val="visible"/>
                                      </p:to>
                                    </p:set>
                                    <p:animEffect transition="in" filter="blinds(horizontal)">
                                      <p:cBhvr>
                                        <p:cTn id="26" dur="500"/>
                                        <p:tgtEl>
                                          <p:spTgt spid="717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7179"/>
                                        </p:tgtEl>
                                        <p:attrNameLst>
                                          <p:attrName>style.visibility</p:attrName>
                                        </p:attrNameLst>
                                      </p:cBhvr>
                                      <p:to>
                                        <p:strVal val="visible"/>
                                      </p:to>
                                    </p:set>
                                    <p:animEffect transition="in" filter="blinds(horizontal)">
                                      <p:cBhvr>
                                        <p:cTn id="31" dur="500"/>
                                        <p:tgtEl>
                                          <p:spTgt spid="717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7181"/>
                                        </p:tgtEl>
                                        <p:attrNameLst>
                                          <p:attrName>style.visibility</p:attrName>
                                        </p:attrNameLst>
                                      </p:cBhvr>
                                      <p:to>
                                        <p:strVal val="visible"/>
                                      </p:to>
                                    </p:set>
                                    <p:animEffect transition="in" filter="blinds(horizontal)">
                                      <p:cBhvr>
                                        <p:cTn id="36" dur="500"/>
                                        <p:tgtEl>
                                          <p:spTgt spid="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P spid="71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57200" y="4572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a:latin typeface="宋体" charset="-122"/>
              </a:rPr>
              <a:t>低温下，        ，可以得到当时</a:t>
            </a:r>
            <a:r>
              <a:rPr kumimoji="1" lang="zh-CN" altLang="en-US" sz="2400"/>
              <a:t> </a:t>
            </a:r>
            <a:endParaRPr kumimoji="1" lang="zh-CN" altLang="en-US" sz="2400">
              <a:latin typeface="Times New Roman" pitchFamily="18" charset="0"/>
            </a:endParaRPr>
          </a:p>
        </p:txBody>
      </p:sp>
      <p:graphicFrame>
        <p:nvGraphicFramePr>
          <p:cNvPr id="8195" name="Object 3"/>
          <p:cNvGraphicFramePr>
            <a:graphicFrameLocks noChangeAspect="1"/>
          </p:cNvGraphicFramePr>
          <p:nvPr/>
        </p:nvGraphicFramePr>
        <p:xfrm>
          <a:off x="1676400" y="457200"/>
          <a:ext cx="1289050" cy="493713"/>
        </p:xfrm>
        <a:graphic>
          <a:graphicData uri="http://schemas.openxmlformats.org/presentationml/2006/ole">
            <mc:AlternateContent xmlns:mc="http://schemas.openxmlformats.org/markup-compatibility/2006">
              <mc:Choice xmlns:v="urn:schemas-microsoft-com:vml" Requires="v">
                <p:oleObj spid="_x0000_s5610" r:id="rId3" imgW="571252" imgH="215806" progId="Equation.3">
                  <p:embed/>
                </p:oleObj>
              </mc:Choice>
              <mc:Fallback>
                <p:oleObj r:id="rId3" imgW="571252" imgH="21580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57200"/>
                        <a:ext cx="128905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nvGraphicFramePr>
        <p:xfrm>
          <a:off x="2195513" y="1052513"/>
          <a:ext cx="3816350" cy="1152525"/>
        </p:xfrm>
        <a:graphic>
          <a:graphicData uri="http://schemas.openxmlformats.org/presentationml/2006/ole">
            <mc:AlternateContent xmlns:mc="http://schemas.openxmlformats.org/markup-compatibility/2006">
              <mc:Choice xmlns:v="urn:schemas-microsoft-com:vml" Requires="v">
                <p:oleObj spid="_x0000_s5611" r:id="rId5" imgW="1422400" imgH="431800" progId="Equation.3">
                  <p:embed/>
                </p:oleObj>
              </mc:Choice>
              <mc:Fallback>
                <p:oleObj r:id="rId5" imgW="14224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1052513"/>
                        <a:ext cx="3816350"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5"/>
          <p:cNvGraphicFramePr>
            <a:graphicFrameLocks noChangeAspect="1"/>
          </p:cNvGraphicFramePr>
          <p:nvPr/>
        </p:nvGraphicFramePr>
        <p:xfrm>
          <a:off x="2362200" y="2438400"/>
          <a:ext cx="1009650" cy="407988"/>
        </p:xfrm>
        <a:graphic>
          <a:graphicData uri="http://schemas.openxmlformats.org/presentationml/2006/ole">
            <mc:AlternateContent xmlns:mc="http://schemas.openxmlformats.org/markup-compatibility/2006">
              <mc:Choice xmlns:v="urn:schemas-microsoft-com:vml" Requires="v">
                <p:oleObj spid="_x0000_s5612" r:id="rId7" imgW="444114" imgH="177646" progId="Equation.3">
                  <p:embed/>
                </p:oleObj>
              </mc:Choice>
              <mc:Fallback>
                <p:oleObj r:id="rId7" imgW="444114" imgH="17764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2438400"/>
                        <a:ext cx="1009650"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6"/>
          <p:cNvGraphicFramePr>
            <a:graphicFrameLocks noChangeAspect="1"/>
          </p:cNvGraphicFramePr>
          <p:nvPr/>
        </p:nvGraphicFramePr>
        <p:xfrm>
          <a:off x="3962400" y="2362200"/>
          <a:ext cx="1203325" cy="515938"/>
        </p:xfrm>
        <a:graphic>
          <a:graphicData uri="http://schemas.openxmlformats.org/presentationml/2006/ole">
            <mc:AlternateContent xmlns:mc="http://schemas.openxmlformats.org/markup-compatibility/2006">
              <mc:Choice xmlns:v="urn:schemas-microsoft-com:vml" Requires="v">
                <p:oleObj spid="_x0000_s5613" r:id="rId9" imgW="533169" imgH="228501" progId="Equation.3">
                  <p:embed/>
                </p:oleObj>
              </mc:Choice>
              <mc:Fallback>
                <p:oleObj r:id="rId9" imgW="533169" imgH="228501"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2362200"/>
                        <a:ext cx="1203325"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9" name="Object 7"/>
          <p:cNvGraphicFramePr>
            <a:graphicFrameLocks noChangeAspect="1"/>
          </p:cNvGraphicFramePr>
          <p:nvPr>
            <p:extLst>
              <p:ext uri="{D42A27DB-BD31-4B8C-83A1-F6EECF244321}">
                <p14:modId xmlns:p14="http://schemas.microsoft.com/office/powerpoint/2010/main" val="1130524043"/>
              </p:ext>
            </p:extLst>
          </p:nvPr>
        </p:nvGraphicFramePr>
        <p:xfrm>
          <a:off x="990600" y="2209800"/>
          <a:ext cx="795422" cy="636588"/>
        </p:xfrm>
        <a:graphic>
          <a:graphicData uri="http://schemas.openxmlformats.org/presentationml/2006/ole">
            <mc:AlternateContent xmlns:mc="http://schemas.openxmlformats.org/markup-compatibility/2006">
              <mc:Choice xmlns:v="urn:schemas-microsoft-com:vml" Requires="v">
                <p:oleObj spid="_x0000_s5614" name="Equation" r:id="rId11" imgW="190440" imgH="152280" progId="Equation.3">
                  <p:embed/>
                </p:oleObj>
              </mc:Choice>
              <mc:Fallback>
                <p:oleObj name="Equation" r:id="rId11" imgW="190440" imgH="15228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2209800"/>
                        <a:ext cx="795422" cy="636588"/>
                      </a:xfrm>
                      <a:prstGeom prst="rect">
                        <a:avLst/>
                      </a:prstGeom>
                      <a:solidFill>
                        <a:srgbClr val="00B0F0"/>
                      </a:solidFill>
                      <a:ln>
                        <a:noFill/>
                      </a:ln>
                      <a:effectLst/>
                      <a:extLst/>
                    </p:spPr>
                  </p:pic>
                </p:oleObj>
              </mc:Fallback>
            </mc:AlternateContent>
          </a:graphicData>
        </a:graphic>
      </p:graphicFrame>
      <p:sp>
        <p:nvSpPr>
          <p:cNvPr id="8200" name="Rectangle 8"/>
          <p:cNvSpPr>
            <a:spLocks noChangeArrowheads="1"/>
          </p:cNvSpPr>
          <p:nvPr/>
        </p:nvSpPr>
        <p:spPr bwMode="auto">
          <a:xfrm>
            <a:off x="381000" y="3048000"/>
            <a:ext cx="807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kumimoji="1" lang="en-US" altLang="zh-CN" sz="2400" dirty="0">
                <a:latin typeface="宋体" charset="-122"/>
              </a:rPr>
              <a:t>    </a:t>
            </a:r>
            <a:r>
              <a:rPr kumimoji="1" lang="zh-CN" altLang="en-US" sz="2400" u="sng" dirty="0">
                <a:solidFill>
                  <a:srgbClr val="002060"/>
                </a:solidFill>
                <a:latin typeface="宋体" charset="-122"/>
              </a:rPr>
              <a:t>但是实验发现，低温下  不是按照指数规律趋于</a:t>
            </a:r>
            <a:r>
              <a:rPr kumimoji="1" lang="en-US" altLang="zh-CN" sz="2400" u="sng" dirty="0">
                <a:solidFill>
                  <a:srgbClr val="002060"/>
                </a:solidFill>
                <a:latin typeface="Times New Roman" pitchFamily="18" charset="0"/>
                <a:cs typeface="Times New Roman" pitchFamily="18" charset="0"/>
              </a:rPr>
              <a:t>0</a:t>
            </a:r>
            <a:r>
              <a:rPr kumimoji="1" lang="zh-CN" altLang="en-US" sz="2400" u="sng" dirty="0">
                <a:solidFill>
                  <a:srgbClr val="002060"/>
                </a:solidFill>
                <a:latin typeface="宋体" charset="-122"/>
              </a:rPr>
              <a:t>而是按照  规律趋于</a:t>
            </a:r>
            <a:r>
              <a:rPr kumimoji="1" lang="en-US" altLang="zh-CN" sz="2400" u="sng" dirty="0">
                <a:solidFill>
                  <a:srgbClr val="002060"/>
                </a:solidFill>
                <a:latin typeface="Times New Roman" pitchFamily="18" charset="0"/>
                <a:cs typeface="Times New Roman" pitchFamily="18" charset="0"/>
              </a:rPr>
              <a:t>0</a:t>
            </a:r>
            <a:r>
              <a:rPr kumimoji="1" lang="zh-CN" altLang="en-US" sz="2400" u="sng" dirty="0">
                <a:solidFill>
                  <a:srgbClr val="002060"/>
                </a:solidFill>
                <a:latin typeface="宋体" charset="-122"/>
              </a:rPr>
              <a:t>。与实验矛盾，其原因是爱因斯坦模型假定只有一个振动频率而忽略色散关系。</a:t>
            </a:r>
            <a:endParaRPr kumimoji="1" lang="zh-CN" altLang="en-US" sz="2400" dirty="0">
              <a:solidFill>
                <a:srgbClr val="002060"/>
              </a:solidFill>
              <a:latin typeface="Times New Roman" pitchFamily="18" charset="0"/>
            </a:endParaRPr>
          </a:p>
        </p:txBody>
      </p:sp>
      <p:graphicFrame>
        <p:nvGraphicFramePr>
          <p:cNvPr id="8201" name="Object 9"/>
          <p:cNvGraphicFramePr>
            <a:graphicFrameLocks noChangeAspect="1"/>
          </p:cNvGraphicFramePr>
          <p:nvPr/>
        </p:nvGraphicFramePr>
        <p:xfrm>
          <a:off x="4140200" y="3068638"/>
          <a:ext cx="392113" cy="411162"/>
        </p:xfrm>
        <a:graphic>
          <a:graphicData uri="http://schemas.openxmlformats.org/presentationml/2006/ole">
            <mc:AlternateContent xmlns:mc="http://schemas.openxmlformats.org/markup-compatibility/2006">
              <mc:Choice xmlns:v="urn:schemas-microsoft-com:vml" Requires="v">
                <p:oleObj spid="_x0000_s5615" r:id="rId13" imgW="215806" imgH="228501" progId="Equation.3">
                  <p:embed/>
                </p:oleObj>
              </mc:Choice>
              <mc:Fallback>
                <p:oleObj r:id="rId13" imgW="215806" imgH="228501"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0200" y="3068638"/>
                        <a:ext cx="392113"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2" name="Object 10"/>
          <p:cNvGraphicFramePr>
            <a:graphicFrameLocks noChangeAspect="1"/>
          </p:cNvGraphicFramePr>
          <p:nvPr/>
        </p:nvGraphicFramePr>
        <p:xfrm>
          <a:off x="1042988" y="3429000"/>
          <a:ext cx="360362" cy="360363"/>
        </p:xfrm>
        <a:graphic>
          <a:graphicData uri="http://schemas.openxmlformats.org/presentationml/2006/ole">
            <mc:AlternateContent xmlns:mc="http://schemas.openxmlformats.org/markup-compatibility/2006">
              <mc:Choice xmlns:v="urn:schemas-microsoft-com:vml" Requires="v">
                <p:oleObj spid="_x0000_s5616" r:id="rId15" imgW="190417" imgH="190417" progId="Equation.3">
                  <p:embed/>
                </p:oleObj>
              </mc:Choice>
              <mc:Fallback>
                <p:oleObj r:id="rId15" imgW="190417" imgH="190417"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2988" y="3429000"/>
                        <a:ext cx="360362"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3" name="Text Box 11"/>
          <p:cNvSpPr txBox="1">
            <a:spLocks noChangeArrowheads="1"/>
          </p:cNvSpPr>
          <p:nvPr/>
        </p:nvSpPr>
        <p:spPr bwMode="auto">
          <a:xfrm>
            <a:off x="457200" y="5334000"/>
            <a:ext cx="822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kumimoji="1" lang="en-US" altLang="zh-CN" sz="2400" dirty="0">
                <a:latin typeface="宋体" charset="-122"/>
              </a:rPr>
              <a:t>    </a:t>
            </a:r>
            <a:r>
              <a:rPr kumimoji="1" lang="zh-CN" altLang="en-US" sz="2400" u="sng" dirty="0">
                <a:solidFill>
                  <a:srgbClr val="002060"/>
                </a:solidFill>
                <a:latin typeface="宋体" charset="-122"/>
              </a:rPr>
              <a:t>爱因斯坦模型只是近似考虑了高频光学模的贡献，但是在低温下这些光学模冻结，不易被激发，对比热的贡献主要来自低频的声学模，所以低温下结果不好。</a:t>
            </a:r>
            <a:endParaRPr lang="zh-CN" altLang="en-US" sz="2400" u="sng" dirty="0">
              <a:solidFill>
                <a:srgbClr val="002060"/>
              </a:solidFill>
            </a:endParaRPr>
          </a:p>
        </p:txBody>
      </p:sp>
      <p:graphicFrame>
        <p:nvGraphicFramePr>
          <p:cNvPr id="8204" name="Object 12"/>
          <p:cNvGraphicFramePr>
            <a:graphicFrameLocks noChangeAspect="1"/>
          </p:cNvGraphicFramePr>
          <p:nvPr/>
        </p:nvGraphicFramePr>
        <p:xfrm>
          <a:off x="1371600" y="4343400"/>
          <a:ext cx="5715000" cy="871538"/>
        </p:xfrm>
        <a:graphic>
          <a:graphicData uri="http://schemas.openxmlformats.org/presentationml/2006/ole">
            <mc:AlternateContent xmlns:mc="http://schemas.openxmlformats.org/markup-compatibility/2006">
              <mc:Choice xmlns:v="urn:schemas-microsoft-com:vml" Requires="v">
                <p:oleObj spid="_x0000_s5617" name="Equation" r:id="rId17" imgW="2997000" imgH="457200" progId="Equation.3">
                  <p:embed/>
                </p:oleObj>
              </mc:Choice>
              <mc:Fallback>
                <p:oleObj name="Equation" r:id="rId17" imgW="2997000" imgH="457200"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1600" y="4343400"/>
                        <a:ext cx="57150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5" name="Text Box 13"/>
          <p:cNvSpPr txBox="1">
            <a:spLocks noChangeArrowheads="1"/>
          </p:cNvSpPr>
          <p:nvPr/>
        </p:nvSpPr>
        <p:spPr bwMode="auto">
          <a:xfrm>
            <a:off x="6096000" y="13716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(3-91)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par>
                                <p:cTn id="8" presetID="3" presetClass="entr" presetSubtype="10" fill="hold" nodeType="withEffect">
                                  <p:stCondLst>
                                    <p:cond delay="0"/>
                                  </p:stCondLst>
                                  <p:childTnLst>
                                    <p:set>
                                      <p:cBhvr>
                                        <p:cTn id="9" dur="1" fill="hold">
                                          <p:stCondLst>
                                            <p:cond delay="0"/>
                                          </p:stCondLst>
                                        </p:cTn>
                                        <p:tgtEl>
                                          <p:spTgt spid="8195"/>
                                        </p:tgtEl>
                                        <p:attrNameLst>
                                          <p:attrName>style.visibility</p:attrName>
                                        </p:attrNameLst>
                                      </p:cBhvr>
                                      <p:to>
                                        <p:strVal val="visible"/>
                                      </p:to>
                                    </p:set>
                                    <p:animEffect transition="in" filter="blinds(horizontal)">
                                      <p:cBhvr>
                                        <p:cTn id="10" dur="500"/>
                                        <p:tgtEl>
                                          <p:spTgt spid="819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animEffect transition="in" filter="blinds(horizontal)">
                                      <p:cBhvr>
                                        <p:cTn id="15" dur="500"/>
                                        <p:tgtEl>
                                          <p:spTgt spid="819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205"/>
                                        </p:tgtEl>
                                        <p:attrNameLst>
                                          <p:attrName>style.visibility</p:attrName>
                                        </p:attrNameLst>
                                      </p:cBhvr>
                                      <p:to>
                                        <p:strVal val="visible"/>
                                      </p:to>
                                    </p:set>
                                    <p:animEffect transition="in" filter="blinds(horizontal)">
                                      <p:cBhvr>
                                        <p:cTn id="18" dur="500"/>
                                        <p:tgtEl>
                                          <p:spTgt spid="82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8199"/>
                                        </p:tgtEl>
                                        <p:attrNameLst>
                                          <p:attrName>style.visibility</p:attrName>
                                        </p:attrNameLst>
                                      </p:cBhvr>
                                      <p:to>
                                        <p:strVal val="visible"/>
                                      </p:to>
                                    </p:set>
                                    <p:animEffect transition="in" filter="blinds(horizontal)">
                                      <p:cBhvr>
                                        <p:cTn id="23" dur="500"/>
                                        <p:tgtEl>
                                          <p:spTgt spid="8199"/>
                                        </p:tgtEl>
                                      </p:cBhvr>
                                    </p:animEffect>
                                  </p:childTnLst>
                                </p:cTn>
                              </p:par>
                              <p:par>
                                <p:cTn id="24" presetID="3" presetClass="entr" presetSubtype="10" fill="hold" nodeType="withEffect">
                                  <p:stCondLst>
                                    <p:cond delay="0"/>
                                  </p:stCondLst>
                                  <p:childTnLst>
                                    <p:set>
                                      <p:cBhvr>
                                        <p:cTn id="25" dur="1" fill="hold">
                                          <p:stCondLst>
                                            <p:cond delay="0"/>
                                          </p:stCondLst>
                                        </p:cTn>
                                        <p:tgtEl>
                                          <p:spTgt spid="8197"/>
                                        </p:tgtEl>
                                        <p:attrNameLst>
                                          <p:attrName>style.visibility</p:attrName>
                                        </p:attrNameLst>
                                      </p:cBhvr>
                                      <p:to>
                                        <p:strVal val="visible"/>
                                      </p:to>
                                    </p:set>
                                    <p:animEffect transition="in" filter="blinds(horizontal)">
                                      <p:cBhvr>
                                        <p:cTn id="26" dur="500"/>
                                        <p:tgtEl>
                                          <p:spTgt spid="8197"/>
                                        </p:tgtEl>
                                      </p:cBhvr>
                                    </p:animEffect>
                                  </p:childTnLst>
                                </p:cTn>
                              </p:par>
                              <p:par>
                                <p:cTn id="27" presetID="3" presetClass="entr" presetSubtype="10" fill="hold" nodeType="withEffect">
                                  <p:stCondLst>
                                    <p:cond delay="0"/>
                                  </p:stCondLst>
                                  <p:childTnLst>
                                    <p:set>
                                      <p:cBhvr>
                                        <p:cTn id="28" dur="1" fill="hold">
                                          <p:stCondLst>
                                            <p:cond delay="0"/>
                                          </p:stCondLst>
                                        </p:cTn>
                                        <p:tgtEl>
                                          <p:spTgt spid="8198"/>
                                        </p:tgtEl>
                                        <p:attrNameLst>
                                          <p:attrName>style.visibility</p:attrName>
                                        </p:attrNameLst>
                                      </p:cBhvr>
                                      <p:to>
                                        <p:strVal val="visible"/>
                                      </p:to>
                                    </p:set>
                                    <p:animEffect transition="in" filter="blinds(horizontal)">
                                      <p:cBhvr>
                                        <p:cTn id="29" dur="500"/>
                                        <p:tgtEl>
                                          <p:spTgt spid="81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200"/>
                                        </p:tgtEl>
                                        <p:attrNameLst>
                                          <p:attrName>style.visibility</p:attrName>
                                        </p:attrNameLst>
                                      </p:cBhvr>
                                      <p:to>
                                        <p:strVal val="visible"/>
                                      </p:to>
                                    </p:set>
                                    <p:animEffect transition="in" filter="blinds(horizontal)">
                                      <p:cBhvr>
                                        <p:cTn id="34" dur="500"/>
                                        <p:tgtEl>
                                          <p:spTgt spid="8200"/>
                                        </p:tgtEl>
                                      </p:cBhvr>
                                    </p:animEffect>
                                  </p:childTnLst>
                                </p:cTn>
                              </p:par>
                              <p:par>
                                <p:cTn id="35" presetID="3" presetClass="entr" presetSubtype="10" fill="hold" nodeType="withEffect">
                                  <p:stCondLst>
                                    <p:cond delay="0"/>
                                  </p:stCondLst>
                                  <p:childTnLst>
                                    <p:set>
                                      <p:cBhvr>
                                        <p:cTn id="36" dur="1" fill="hold">
                                          <p:stCondLst>
                                            <p:cond delay="0"/>
                                          </p:stCondLst>
                                        </p:cTn>
                                        <p:tgtEl>
                                          <p:spTgt spid="8201"/>
                                        </p:tgtEl>
                                        <p:attrNameLst>
                                          <p:attrName>style.visibility</p:attrName>
                                        </p:attrNameLst>
                                      </p:cBhvr>
                                      <p:to>
                                        <p:strVal val="visible"/>
                                      </p:to>
                                    </p:set>
                                    <p:animEffect transition="in" filter="blinds(horizontal)">
                                      <p:cBhvr>
                                        <p:cTn id="37" dur="500"/>
                                        <p:tgtEl>
                                          <p:spTgt spid="8201"/>
                                        </p:tgtEl>
                                      </p:cBhvr>
                                    </p:animEffect>
                                  </p:childTnLst>
                                </p:cTn>
                              </p:par>
                              <p:par>
                                <p:cTn id="38" presetID="3" presetClass="entr" presetSubtype="10" fill="hold" nodeType="withEffect">
                                  <p:stCondLst>
                                    <p:cond delay="0"/>
                                  </p:stCondLst>
                                  <p:childTnLst>
                                    <p:set>
                                      <p:cBhvr>
                                        <p:cTn id="39" dur="1" fill="hold">
                                          <p:stCondLst>
                                            <p:cond delay="0"/>
                                          </p:stCondLst>
                                        </p:cTn>
                                        <p:tgtEl>
                                          <p:spTgt spid="8202"/>
                                        </p:tgtEl>
                                        <p:attrNameLst>
                                          <p:attrName>style.visibility</p:attrName>
                                        </p:attrNameLst>
                                      </p:cBhvr>
                                      <p:to>
                                        <p:strVal val="visible"/>
                                      </p:to>
                                    </p:set>
                                    <p:animEffect transition="in" filter="blinds(horizontal)">
                                      <p:cBhvr>
                                        <p:cTn id="40" dur="500"/>
                                        <p:tgtEl>
                                          <p:spTgt spid="820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8204"/>
                                        </p:tgtEl>
                                        <p:attrNameLst>
                                          <p:attrName>style.visibility</p:attrName>
                                        </p:attrNameLst>
                                      </p:cBhvr>
                                      <p:to>
                                        <p:strVal val="visible"/>
                                      </p:to>
                                    </p:set>
                                    <p:animEffect transition="in" filter="blinds(horizontal)">
                                      <p:cBhvr>
                                        <p:cTn id="45" dur="500"/>
                                        <p:tgtEl>
                                          <p:spTgt spid="820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203"/>
                                        </p:tgtEl>
                                        <p:attrNameLst>
                                          <p:attrName>style.visibility</p:attrName>
                                        </p:attrNameLst>
                                      </p:cBhvr>
                                      <p:to>
                                        <p:strVal val="visible"/>
                                      </p:to>
                                    </p:set>
                                    <p:animEffect transition="in" filter="blinds(horizontal)">
                                      <p:cBhvr>
                                        <p:cTn id="50" dur="500"/>
                                        <p:tgtEl>
                                          <p:spTgt spid="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0" grpId="0"/>
      <p:bldP spid="8203" grpId="0"/>
      <p:bldP spid="82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0" y="1143000"/>
            <a:ext cx="7467600" cy="2062103"/>
          </a:xfrm>
          <a:prstGeom prst="rect">
            <a:avLst/>
          </a:prstGeom>
        </p:spPr>
        <p:txBody>
          <a:bodyPr wrap="square">
            <a:spAutoFit/>
          </a:bodyPr>
          <a:lstStyle/>
          <a:p>
            <a:r>
              <a:rPr lang="en-US" altLang="zh-CN" sz="3200" b="1" dirty="0">
                <a:latin typeface="TimesNewRomanPS" charset="0"/>
              </a:rPr>
              <a:t>Debye</a:t>
            </a:r>
            <a:r>
              <a:rPr lang="zh-CN" altLang="en-US" sz="3200" dirty="0">
                <a:latin typeface="SimSun" charset="0"/>
              </a:rPr>
              <a:t>模型在处理晶格振动时考虑到 </a:t>
            </a:r>
            <a:endParaRPr lang="zh-CN" altLang="en-US" sz="3200" dirty="0"/>
          </a:p>
          <a:p>
            <a:r>
              <a:rPr lang="zh-CN" altLang="en-US" sz="3200" dirty="0">
                <a:latin typeface="SimSun" charset="0"/>
              </a:rPr>
              <a:t>了频率分布问题</a:t>
            </a:r>
            <a:r>
              <a:rPr lang="en-US" altLang="zh-CN" sz="3200" dirty="0">
                <a:latin typeface="SimSun" charset="0"/>
              </a:rPr>
              <a:t>,</a:t>
            </a:r>
            <a:r>
              <a:rPr lang="zh-CN" altLang="en-US" sz="3200" dirty="0">
                <a:latin typeface="SimSun" charset="0"/>
              </a:rPr>
              <a:t>即对晶格采取一个很简 单的近似模型</a:t>
            </a:r>
            <a:r>
              <a:rPr lang="en-US" altLang="zh-CN" sz="3200" dirty="0">
                <a:latin typeface="SimSun" charset="0"/>
              </a:rPr>
              <a:t>(</a:t>
            </a:r>
            <a:r>
              <a:rPr lang="zh-CN" altLang="en-US" sz="3200" dirty="0">
                <a:latin typeface="SimSun" charset="0"/>
              </a:rPr>
              <a:t>把晶格当作弹性介质来处 理的</a:t>
            </a:r>
            <a:r>
              <a:rPr lang="en-US" altLang="zh-CN" sz="3200" dirty="0">
                <a:latin typeface="SimSun" charset="0"/>
              </a:rPr>
              <a:t>),</a:t>
            </a:r>
            <a:r>
              <a:rPr lang="zh-CN" altLang="en-US" sz="3200" dirty="0">
                <a:latin typeface="SimSun" charset="0"/>
              </a:rPr>
              <a:t>得到近似的频率分布函数。 </a:t>
            </a:r>
            <a:endParaRPr lang="zh-CN" altLang="en-US" sz="3200" dirty="0"/>
          </a:p>
        </p:txBody>
      </p:sp>
    </p:spTree>
    <p:extLst>
      <p:ext uri="{BB962C8B-B14F-4D97-AF65-F5344CB8AC3E}">
        <p14:creationId xmlns:p14="http://schemas.microsoft.com/office/powerpoint/2010/main" val="132157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p:txBody>
          <a:bodyPr/>
          <a:lstStyle/>
          <a:p>
            <a:pPr eaLnBrk="1" hangingPunct="1"/>
            <a:r>
              <a:rPr lang="zh-CN" altLang="en-US" sz="2800" dirty="0">
                <a:solidFill>
                  <a:schemeClr val="accent2"/>
                </a:solidFill>
                <a:latin typeface="Times New Roman" panose="02020603050405020304" pitchFamily="18" charset="0"/>
                <a:cs typeface="Times New Roman" panose="02020603050405020304" pitchFamily="18" charset="0"/>
              </a:rPr>
              <a:t>德拜模型基本观点：</a:t>
            </a:r>
            <a:endParaRPr lang="zh-CN" altLang="en-US" sz="2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2800" b="1" dirty="0">
                <a:solidFill>
                  <a:schemeClr val="accent2"/>
                </a:solidFill>
                <a:latin typeface="Times New Roman" panose="02020603050405020304" pitchFamily="18" charset="0"/>
                <a:cs typeface="Times New Roman" panose="02020603050405020304" pitchFamily="18" charset="0"/>
              </a:rPr>
              <a:t>1 </a:t>
            </a:r>
            <a:r>
              <a:rPr lang="zh-CN" altLang="en-US" sz="2800" b="1" dirty="0">
                <a:solidFill>
                  <a:schemeClr val="accent2"/>
                </a:solidFill>
                <a:latin typeface="Times New Roman" panose="02020603050405020304" pitchFamily="18" charset="0"/>
                <a:cs typeface="Times New Roman" panose="02020603050405020304" pitchFamily="18" charset="0"/>
              </a:rPr>
              <a:t>低频振动对      贡献很大，不可忽略。</a:t>
            </a:r>
          </a:p>
          <a:p>
            <a:pPr eaLnBrk="1" hangingPunct="1"/>
            <a:r>
              <a:rPr lang="en-US" altLang="zh-CN" sz="2800" b="1" dirty="0">
                <a:solidFill>
                  <a:schemeClr val="accent2"/>
                </a:solidFill>
                <a:latin typeface="Times New Roman" panose="02020603050405020304" pitchFamily="18" charset="0"/>
                <a:cs typeface="Times New Roman" panose="02020603050405020304" pitchFamily="18" charset="0"/>
              </a:rPr>
              <a:t>2 </a:t>
            </a:r>
            <a:r>
              <a:rPr lang="zh-CN" altLang="en-US" sz="2800" b="1" dirty="0">
                <a:solidFill>
                  <a:schemeClr val="accent2"/>
                </a:solidFill>
                <a:latin typeface="Times New Roman" panose="02020603050405020304" pitchFamily="18" charset="0"/>
                <a:cs typeface="Times New Roman" panose="02020603050405020304" pitchFamily="18" charset="0"/>
              </a:rPr>
              <a:t>晶体中原子运动是相互影响的</a:t>
            </a:r>
            <a:r>
              <a:rPr lang="zh-CN" altLang="en-US" sz="2800" dirty="0">
                <a:solidFill>
                  <a:schemeClr val="accent2"/>
                </a:solidFill>
                <a:latin typeface="Times New Roman" panose="02020603050405020304" pitchFamily="18" charset="0"/>
                <a:cs typeface="Times New Roman" panose="02020603050405020304" pitchFamily="18" charset="0"/>
              </a:rPr>
              <a:t>（即某一个原子运动会影响到其它原子的运动）</a:t>
            </a:r>
            <a:r>
              <a:rPr lang="zh-CN" altLang="en-US" sz="2800" b="1" dirty="0">
                <a:solidFill>
                  <a:schemeClr val="accent2"/>
                </a:solidFill>
                <a:latin typeface="Times New Roman" panose="02020603050405020304" pitchFamily="18" charset="0"/>
                <a:cs typeface="Times New Roman" panose="02020603050405020304" pitchFamily="18" charset="0"/>
              </a:rPr>
              <a:t>同时各原子振动频率不同，存在着一个</a:t>
            </a:r>
            <a:r>
              <a:rPr lang="en-US" altLang="zh-CN" sz="2800" b="1" dirty="0">
                <a:solidFill>
                  <a:schemeClr val="accent2"/>
                </a:solidFill>
                <a:latin typeface="Times New Roman" panose="02020603050405020304" pitchFamily="18" charset="0"/>
                <a:cs typeface="Times New Roman" panose="02020603050405020304" pitchFamily="18" charset="0"/>
              </a:rPr>
              <a:t>0</a:t>
            </a:r>
            <a:r>
              <a:rPr lang="zh-CN" altLang="en-US" sz="2800" b="1" dirty="0">
                <a:solidFill>
                  <a:schemeClr val="accent2"/>
                </a:solidFill>
                <a:latin typeface="Times New Roman" panose="02020603050405020304" pitchFamily="18" charset="0"/>
                <a:cs typeface="Times New Roman" panose="02020603050405020304" pitchFamily="18" charset="0"/>
              </a:rPr>
              <a:t>和极大值的可能振动频率间的分布。</a:t>
            </a:r>
          </a:p>
          <a:p>
            <a:pPr eaLnBrk="1" hangingPunct="1"/>
            <a:r>
              <a:rPr lang="en-US" altLang="zh-CN" sz="2800" b="1" dirty="0">
                <a:solidFill>
                  <a:schemeClr val="accent2"/>
                </a:solidFill>
                <a:latin typeface="Times New Roman" panose="02020603050405020304" pitchFamily="18" charset="0"/>
                <a:cs typeface="Times New Roman" panose="02020603050405020304" pitchFamily="18" charset="0"/>
              </a:rPr>
              <a:t>3 </a:t>
            </a:r>
            <a:r>
              <a:rPr lang="zh-CN" altLang="en-US" sz="2800" b="1" dirty="0">
                <a:solidFill>
                  <a:schemeClr val="accent2"/>
                </a:solidFill>
                <a:latin typeface="Times New Roman" panose="02020603050405020304" pitchFamily="18" charset="0"/>
                <a:cs typeface="Times New Roman" panose="02020603050405020304" pitchFamily="18" charset="0"/>
              </a:rPr>
              <a:t>低频振动产生的波，波长很大，因而晶体可看作各向同性的连续介质，晶格振动看作是在连续介质中传播的弹性波</a:t>
            </a:r>
            <a:r>
              <a:rPr lang="zh-CN" altLang="en-US" sz="2800" dirty="0">
                <a:solidFill>
                  <a:schemeClr val="accent2"/>
                </a:solidFill>
                <a:latin typeface="Times New Roman" panose="02020603050405020304" pitchFamily="18" charset="0"/>
                <a:cs typeface="Times New Roman" panose="02020603050405020304" pitchFamily="18" charset="0"/>
              </a:rPr>
              <a:t>（借助于宏观力学方法处理）</a:t>
            </a:r>
          </a:p>
        </p:txBody>
      </p:sp>
      <p:sp>
        <p:nvSpPr>
          <p:cNvPr id="36868" name="Text Box 4"/>
          <p:cNvSpPr txBox="1">
            <a:spLocks noChangeArrowheads="1"/>
          </p:cNvSpPr>
          <p:nvPr/>
        </p:nvSpPr>
        <p:spPr bwMode="auto">
          <a:xfrm>
            <a:off x="533400" y="381000"/>
            <a:ext cx="350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3200">
                <a:solidFill>
                  <a:schemeClr val="accent2"/>
                </a:solidFill>
                <a:latin typeface="Times New Roman" panose="02020603050405020304" pitchFamily="18" charset="0"/>
                <a:cs typeface="Times New Roman" panose="02020603050405020304" pitchFamily="18" charset="0"/>
              </a:rPr>
              <a:t>德拜模型</a:t>
            </a:r>
            <a:r>
              <a:rPr lang="zh-CN" altLang="en-US" sz="3200">
                <a:solidFill>
                  <a:schemeClr val="tx2"/>
                </a:solidFill>
                <a:latin typeface="Times New Roman" panose="02020603050405020304" pitchFamily="18" charset="0"/>
                <a:cs typeface="Times New Roman" panose="02020603050405020304" pitchFamily="18" charset="0"/>
              </a:rPr>
              <a:t> </a:t>
            </a:r>
          </a:p>
        </p:txBody>
      </p:sp>
      <p:sp>
        <p:nvSpPr>
          <p:cNvPr id="36869" name="Rectangle 5"/>
          <p:cNvSpPr>
            <a:spLocks noChangeArrowheads="1"/>
          </p:cNvSpPr>
          <p:nvPr/>
        </p:nvSpPr>
        <p:spPr bwMode="auto">
          <a:xfrm>
            <a:off x="3276600" y="503238"/>
            <a:ext cx="2927350" cy="457200"/>
          </a:xfrm>
          <a:prstGeom prst="rect">
            <a:avLst/>
          </a:prstGeom>
          <a:solidFill>
            <a:srgbClr val="00B0F0"/>
          </a:solid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dirty="0">
                <a:solidFill>
                  <a:srgbClr val="C00000"/>
                </a:solidFill>
                <a:highlight>
                  <a:srgbClr val="FFFF00"/>
                </a:highlight>
                <a:latin typeface="Times New Roman" panose="02020603050405020304" pitchFamily="18" charset="0"/>
                <a:cs typeface="Times New Roman" pitchFamily="18" charset="0"/>
              </a:rPr>
              <a:t>1912</a:t>
            </a:r>
            <a:r>
              <a:rPr lang="zh-CN" altLang="en-US" sz="2400" dirty="0">
                <a:solidFill>
                  <a:srgbClr val="C00000"/>
                </a:solidFill>
                <a:highlight>
                  <a:srgbClr val="FFFF00"/>
                </a:highlight>
                <a:latin typeface="Times New Roman" panose="02020603050405020304" pitchFamily="18" charset="0"/>
                <a:cs typeface="Times New Roman" panose="02020603050405020304" pitchFamily="18" charset="0"/>
              </a:rPr>
              <a:t>年由德拜提出。</a:t>
            </a:r>
          </a:p>
        </p:txBody>
      </p:sp>
      <p:sp>
        <p:nvSpPr>
          <p:cNvPr id="6150"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6151" name="Rectangle 9"/>
          <p:cNvSpPr>
            <a:spLocks noChangeArrowheads="1"/>
          </p:cNvSpPr>
          <p:nvPr/>
        </p:nvSpPr>
        <p:spPr bwMode="auto">
          <a:xfrm>
            <a:off x="0"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graphicFrame>
        <p:nvGraphicFramePr>
          <p:cNvPr id="6146" name="Object 8"/>
          <p:cNvGraphicFramePr>
            <a:graphicFrameLocks noChangeAspect="1"/>
          </p:cNvGraphicFramePr>
          <p:nvPr/>
        </p:nvGraphicFramePr>
        <p:xfrm>
          <a:off x="2971800" y="2133600"/>
          <a:ext cx="438150" cy="457200"/>
        </p:xfrm>
        <a:graphic>
          <a:graphicData uri="http://schemas.openxmlformats.org/presentationml/2006/ole">
            <mc:AlternateContent xmlns:mc="http://schemas.openxmlformats.org/markup-compatibility/2006">
              <mc:Choice xmlns:v="urn:schemas-microsoft-com:vml" Requires="v">
                <p:oleObj spid="_x0000_s6215" name="公式" r:id="rId3" imgW="215806" imgH="228501" progId="Equation.3">
                  <p:embed/>
                </p:oleObj>
              </mc:Choice>
              <mc:Fallback>
                <p:oleObj name="公式" r:id="rId3" imgW="215806" imgH="22850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133600"/>
                        <a:ext cx="4381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blinds(horizontal)">
                                      <p:cBhvr>
                                        <p:cTn id="7" dur="500"/>
                                        <p:tgtEl>
                                          <p:spTgt spid="36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blinds(horizontal)">
                                      <p:cBhvr>
                                        <p:cTn id="12" dur="5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36868" grpId="0"/>
      <p:bldP spid="368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3"/>
          <p:cNvSpPr>
            <a:spLocks noGrp="1" noChangeArrowheads="1"/>
          </p:cNvSpPr>
          <p:nvPr>
            <p:ph type="body" idx="1"/>
          </p:nvPr>
        </p:nvSpPr>
        <p:spPr>
          <a:xfrm>
            <a:off x="228600" y="190500"/>
            <a:ext cx="8534400" cy="6019800"/>
          </a:xfrm>
        </p:spPr>
        <p:txBody>
          <a:bodyPr/>
          <a:lstStyle/>
          <a:p>
            <a:pPr eaLnBrk="1" hangingPunct="1">
              <a:defRPr/>
            </a:pPr>
            <a:r>
              <a:rPr lang="en-US" altLang="zh-CN" sz="2400" b="1" dirty="0">
                <a:solidFill>
                  <a:srgbClr val="002060"/>
                </a:solidFill>
                <a:latin typeface="Times New Roman" panose="02020603050405020304" pitchFamily="18" charset="0"/>
                <a:cs typeface="Times New Roman" panose="02020603050405020304" pitchFamily="18" charset="0"/>
              </a:rPr>
              <a:t>1</a:t>
            </a:r>
            <a:r>
              <a:rPr lang="zh-CN" altLang="en-US" sz="2400" b="1" dirty="0">
                <a:solidFill>
                  <a:srgbClr val="002060"/>
                </a:solidFill>
                <a:latin typeface="Times New Roman" panose="02020603050405020304" pitchFamily="18" charset="0"/>
                <a:cs typeface="Times New Roman" panose="02020603050405020304" pitchFamily="18" charset="0"/>
              </a:rPr>
              <a:t>）．频率分布函数的计算</a:t>
            </a:r>
          </a:p>
          <a:p>
            <a:pPr eaLnBrk="1" hangingPunct="1">
              <a:defRPr/>
            </a:pP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取一个边长为</a:t>
            </a:r>
            <a:r>
              <a:rPr lang="en-US" altLang="zh-CN" sz="2400" dirty="0">
                <a:solidFill>
                  <a:schemeClr val="accent5">
                    <a:lumMod val="10000"/>
                  </a:schemeClr>
                </a:solidFill>
                <a:latin typeface="Times New Roman" panose="02020603050405020304" pitchFamily="18" charset="0"/>
                <a:cs typeface="Times New Roman" panose="02020603050405020304" pitchFamily="18" charset="0"/>
              </a:rPr>
              <a:t>L</a:t>
            </a: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的立方晶体。根据</a:t>
            </a:r>
            <a:r>
              <a:rPr lang="en-US" altLang="zh-CN" sz="2400" dirty="0">
                <a:solidFill>
                  <a:schemeClr val="accent5">
                    <a:lumMod val="10000"/>
                  </a:schemeClr>
                </a:solidFill>
                <a:latin typeface="Times New Roman" panose="02020603050405020304" pitchFamily="18" charset="0"/>
                <a:cs typeface="Times New Roman" panose="02020603050405020304" pitchFamily="18" charset="0"/>
              </a:rPr>
              <a:t>Debye</a:t>
            </a: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模型，可认为是连续介质，在其中传播的任一弹性波均有一个纵波成份和两个模波成份。（纵波：振动方向和传播方向一致；模波：振动方向和传播方向垂直，有二种振动方式，即垂直于传播方向的二个相互垂直的振动）。这种纵波和模波的波动方程可写成：</a:t>
            </a:r>
          </a:p>
          <a:p>
            <a:pPr eaLnBrk="1" hangingPunct="1">
              <a:defRPr/>
            </a:pPr>
            <a:endParaRPr lang="zh-CN" altLang="en-US" sz="2400" dirty="0">
              <a:solidFill>
                <a:schemeClr val="hlink"/>
              </a:solidFill>
              <a:latin typeface="Times New Roman" panose="02020603050405020304" pitchFamily="18" charset="0"/>
              <a:cs typeface="Times New Roman" panose="02020603050405020304" pitchFamily="18" charset="0"/>
            </a:endParaRPr>
          </a:p>
          <a:p>
            <a:pPr eaLnBrk="1" hangingPunct="1">
              <a:buFontTx/>
              <a:buNone/>
              <a:defRPr/>
            </a:pP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纵波：</a:t>
            </a:r>
          </a:p>
          <a:p>
            <a:pPr eaLnBrk="1" hangingPunct="1">
              <a:buFontTx/>
              <a:buNone/>
              <a:defRPr/>
            </a:pPr>
            <a:endParaRPr lang="zh-CN" altLang="en-US" sz="2400" dirty="0">
              <a:solidFill>
                <a:schemeClr val="accent5">
                  <a:lumMod val="10000"/>
                </a:schemeClr>
              </a:solidFill>
              <a:latin typeface="Times New Roman" panose="02020603050405020304" pitchFamily="18" charset="0"/>
              <a:cs typeface="Times New Roman" panose="02020603050405020304" pitchFamily="18" charset="0"/>
            </a:endParaRPr>
          </a:p>
          <a:p>
            <a:pPr eaLnBrk="1" hangingPunct="1">
              <a:buFontTx/>
              <a:buNone/>
              <a:defRPr/>
            </a:pPr>
            <a:endParaRPr lang="zh-CN" altLang="en-US" sz="2400" dirty="0">
              <a:solidFill>
                <a:schemeClr val="accent5">
                  <a:lumMod val="10000"/>
                </a:schemeClr>
              </a:solidFill>
              <a:latin typeface="Times New Roman" panose="02020603050405020304" pitchFamily="18" charset="0"/>
              <a:cs typeface="Times New Roman" panose="02020603050405020304" pitchFamily="18" charset="0"/>
            </a:endParaRPr>
          </a:p>
          <a:p>
            <a:pPr eaLnBrk="1" hangingPunct="1">
              <a:buFontTx/>
              <a:buNone/>
              <a:defRPr/>
            </a:pP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横波：</a:t>
            </a:r>
          </a:p>
          <a:p>
            <a:pPr eaLnBrk="1" hangingPunct="1">
              <a:buFontTx/>
              <a:buNone/>
              <a:defRPr/>
            </a:pPr>
            <a:endParaRPr lang="zh-CN" altLang="en-US" sz="2400" dirty="0">
              <a:solidFill>
                <a:schemeClr val="accent5">
                  <a:lumMod val="10000"/>
                </a:schemeClr>
              </a:solidFill>
              <a:latin typeface="Times New Roman" panose="02020603050405020304" pitchFamily="18" charset="0"/>
              <a:cs typeface="Times New Roman" panose="02020603050405020304" pitchFamily="18" charset="0"/>
            </a:endParaRPr>
          </a:p>
          <a:p>
            <a:pPr eaLnBrk="1" hangingPunct="1">
              <a:buFontTx/>
              <a:buNone/>
              <a:defRPr/>
            </a:pP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     其中和分别代表纵波和横波的传播速度，上述具有相同形式的二个方程，应具有相同形式的解，采用分离变量法（数理方程解法）</a:t>
            </a:r>
          </a:p>
          <a:p>
            <a:pPr eaLnBrk="1" hangingPunct="1">
              <a:buFontTx/>
              <a:buNone/>
              <a:defRPr/>
            </a:pPr>
            <a:r>
              <a:rPr lang="zh-CN" altLang="en-US" sz="2400" dirty="0">
                <a:solidFill>
                  <a:schemeClr val="accent5">
                    <a:lumMod val="10000"/>
                  </a:schemeClr>
                </a:solidFill>
                <a:latin typeface="Times New Roman" panose="02020603050405020304" pitchFamily="18" charset="0"/>
                <a:cs typeface="Times New Roman" panose="02020603050405020304" pitchFamily="18" charset="0"/>
              </a:rPr>
              <a:t>   令：</a:t>
            </a:r>
          </a:p>
          <a:p>
            <a:pPr eaLnBrk="1" hangingPunct="1">
              <a:buFontTx/>
              <a:buNone/>
              <a:defRPr/>
            </a:pPr>
            <a:endParaRPr lang="en-US" altLang="zh-CN" sz="2400" dirty="0">
              <a:solidFill>
                <a:schemeClr val="hlink"/>
              </a:solidFill>
              <a:latin typeface="Times New Roman" panose="02020603050405020304" pitchFamily="18" charset="0"/>
              <a:cs typeface="Times New Roman" panose="02020603050405020304" pitchFamily="18" charset="0"/>
            </a:endParaRPr>
          </a:p>
        </p:txBody>
      </p:sp>
      <p:sp>
        <p:nvSpPr>
          <p:cNvPr id="7174" name="Rectangle 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7170" name="Object 4"/>
          <p:cNvGraphicFramePr>
            <a:graphicFrameLocks noChangeAspect="1"/>
          </p:cNvGraphicFramePr>
          <p:nvPr>
            <p:extLst>
              <p:ext uri="{D42A27DB-BD31-4B8C-83A1-F6EECF244321}">
                <p14:modId xmlns:p14="http://schemas.microsoft.com/office/powerpoint/2010/main" val="2255406016"/>
              </p:ext>
            </p:extLst>
          </p:nvPr>
        </p:nvGraphicFramePr>
        <p:xfrm>
          <a:off x="2047563" y="2653475"/>
          <a:ext cx="2462698" cy="1093849"/>
        </p:xfrm>
        <a:graphic>
          <a:graphicData uri="http://schemas.openxmlformats.org/presentationml/2006/ole">
            <mc:AlternateContent xmlns:mc="http://schemas.openxmlformats.org/markup-compatibility/2006">
              <mc:Choice xmlns:v="urn:schemas-microsoft-com:vml" Requires="v">
                <p:oleObj spid="_x0000_s7358" name="公式" r:id="rId3" imgW="1028700" imgH="457200" progId="Equation.3">
                  <p:embed/>
                </p:oleObj>
              </mc:Choice>
              <mc:Fallback>
                <p:oleObj name="公式" r:id="rId3" imgW="10287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563" y="2653475"/>
                        <a:ext cx="2462698" cy="1093849"/>
                      </a:xfrm>
                      <a:prstGeom prst="rect">
                        <a:avLst/>
                      </a:prstGeom>
                      <a:noFill/>
                      <a:extLst/>
                    </p:spPr>
                  </p:pic>
                </p:oleObj>
              </mc:Fallback>
            </mc:AlternateContent>
          </a:graphicData>
        </a:graphic>
      </p:graphicFrame>
      <p:sp>
        <p:nvSpPr>
          <p:cNvPr id="7175"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7171" name="Object 6"/>
          <p:cNvGraphicFramePr>
            <a:graphicFrameLocks noChangeAspect="1"/>
          </p:cNvGraphicFramePr>
          <p:nvPr>
            <p:extLst>
              <p:ext uri="{D42A27DB-BD31-4B8C-83A1-F6EECF244321}">
                <p14:modId xmlns:p14="http://schemas.microsoft.com/office/powerpoint/2010/main" val="2396641665"/>
              </p:ext>
            </p:extLst>
          </p:nvPr>
        </p:nvGraphicFramePr>
        <p:xfrm>
          <a:off x="2113103" y="3985469"/>
          <a:ext cx="2461160" cy="1093849"/>
        </p:xfrm>
        <a:graphic>
          <a:graphicData uri="http://schemas.openxmlformats.org/presentationml/2006/ole">
            <mc:AlternateContent xmlns:mc="http://schemas.openxmlformats.org/markup-compatibility/2006">
              <mc:Choice xmlns:v="urn:schemas-microsoft-com:vml" Requires="v">
                <p:oleObj spid="_x0000_s7359" name="公式" r:id="rId5" imgW="1028700" imgH="457200" progId="Equation.3">
                  <p:embed/>
                </p:oleObj>
              </mc:Choice>
              <mc:Fallback>
                <p:oleObj name="公式" r:id="rId5" imgW="1028700" imgH="457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3103" y="3985469"/>
                        <a:ext cx="2461160" cy="1093849"/>
                      </a:xfrm>
                      <a:prstGeom prst="rect">
                        <a:avLst/>
                      </a:prstGeom>
                      <a:noFill/>
                      <a:extLst/>
                    </p:spPr>
                  </p:pic>
                </p:oleObj>
              </mc:Fallback>
            </mc:AlternateContent>
          </a:graphicData>
        </a:graphic>
      </p:graphicFrame>
      <p:sp>
        <p:nvSpPr>
          <p:cNvPr id="7176" name="Rectangle 9"/>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7172" name="Object 8"/>
          <p:cNvGraphicFramePr>
            <a:graphicFrameLocks noChangeAspect="1"/>
          </p:cNvGraphicFramePr>
          <p:nvPr>
            <p:extLst>
              <p:ext uri="{D42A27DB-BD31-4B8C-83A1-F6EECF244321}">
                <p14:modId xmlns:p14="http://schemas.microsoft.com/office/powerpoint/2010/main" val="679386849"/>
              </p:ext>
            </p:extLst>
          </p:nvPr>
        </p:nvGraphicFramePr>
        <p:xfrm>
          <a:off x="2590800" y="6181725"/>
          <a:ext cx="4419600" cy="485775"/>
        </p:xfrm>
        <a:graphic>
          <a:graphicData uri="http://schemas.openxmlformats.org/presentationml/2006/ole">
            <mc:AlternateContent xmlns:mc="http://schemas.openxmlformats.org/markup-compatibility/2006">
              <mc:Choice xmlns:v="urn:schemas-microsoft-com:vml" Requires="v">
                <p:oleObj spid="_x0000_s7360" name="公式" r:id="rId7" imgW="1993035" imgH="215806" progId="Equation.3">
                  <p:embed/>
                </p:oleObj>
              </mc:Choice>
              <mc:Fallback>
                <p:oleObj name="公式" r:id="rId7" imgW="1993035" imgH="215806"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6181725"/>
                        <a:ext cx="44196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Rectangle 3"/>
          <p:cNvSpPr>
            <a:spLocks noGrp="1" noChangeArrowheads="1"/>
          </p:cNvSpPr>
          <p:nvPr>
            <p:ph type="body" idx="1"/>
          </p:nvPr>
        </p:nvSpPr>
        <p:spPr>
          <a:xfrm>
            <a:off x="457200" y="228600"/>
            <a:ext cx="8229600" cy="6248400"/>
          </a:xfrm>
        </p:spPr>
        <p:txBody>
          <a:bodyPr/>
          <a:lstStyle/>
          <a:p>
            <a:pPr eaLnBrk="1" hangingPunct="1">
              <a:buFontTx/>
              <a:buNone/>
            </a:pPr>
            <a:r>
              <a:rPr lang="zh-CN" altLang="en-US">
                <a:solidFill>
                  <a:schemeClr val="hlink"/>
                </a:solidFill>
              </a:rPr>
              <a:t>边界条件：</a:t>
            </a:r>
          </a:p>
        </p:txBody>
      </p:sp>
      <p:sp>
        <p:nvSpPr>
          <p:cNvPr id="8203" name="Rectangle 5"/>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194" name="Object 4"/>
          <p:cNvGraphicFramePr>
            <a:graphicFrameLocks noChangeAspect="1"/>
          </p:cNvGraphicFramePr>
          <p:nvPr/>
        </p:nvGraphicFramePr>
        <p:xfrm>
          <a:off x="2590800" y="304800"/>
          <a:ext cx="2667000" cy="1738313"/>
        </p:xfrm>
        <a:graphic>
          <a:graphicData uri="http://schemas.openxmlformats.org/presentationml/2006/ole">
            <mc:AlternateContent xmlns:mc="http://schemas.openxmlformats.org/markup-compatibility/2006">
              <mc:Choice xmlns:v="urn:schemas-microsoft-com:vml" Requires="v">
                <p:oleObj spid="_x0000_s8688" name="公式" r:id="rId3" imgW="1091726" imgH="710891" progId="Equation.3">
                  <p:embed/>
                </p:oleObj>
              </mc:Choice>
              <mc:Fallback>
                <p:oleObj name="公式" r:id="rId3" imgW="1091726" imgH="710891"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04800"/>
                        <a:ext cx="2667000" cy="173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4" name="Rectangle 1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195" name="Object 10"/>
          <p:cNvGraphicFramePr>
            <a:graphicFrameLocks noChangeAspect="1"/>
          </p:cNvGraphicFramePr>
          <p:nvPr/>
        </p:nvGraphicFramePr>
        <p:xfrm>
          <a:off x="685800" y="2438400"/>
          <a:ext cx="7239000" cy="914400"/>
        </p:xfrm>
        <a:graphic>
          <a:graphicData uri="http://schemas.openxmlformats.org/presentationml/2006/ole">
            <mc:AlternateContent xmlns:mc="http://schemas.openxmlformats.org/markup-compatibility/2006">
              <mc:Choice xmlns:v="urn:schemas-microsoft-com:vml" Requires="v">
                <p:oleObj spid="_x0000_s8689" name="公式" r:id="rId5" imgW="3390900" imgH="431800" progId="Equation.3">
                  <p:embed/>
                </p:oleObj>
              </mc:Choice>
              <mc:Fallback>
                <p:oleObj name="公式" r:id="rId5" imgW="3390900" imgH="4318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438400"/>
                        <a:ext cx="7239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5" name="Rectangle 13"/>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196" name="Object 12"/>
          <p:cNvGraphicFramePr>
            <a:graphicFrameLocks noChangeAspect="1"/>
          </p:cNvGraphicFramePr>
          <p:nvPr/>
        </p:nvGraphicFramePr>
        <p:xfrm>
          <a:off x="685800" y="3505200"/>
          <a:ext cx="7086600" cy="896938"/>
        </p:xfrm>
        <a:graphic>
          <a:graphicData uri="http://schemas.openxmlformats.org/presentationml/2006/ole">
            <mc:AlternateContent xmlns:mc="http://schemas.openxmlformats.org/markup-compatibility/2006">
              <mc:Choice xmlns:v="urn:schemas-microsoft-com:vml" Requires="v">
                <p:oleObj spid="_x0000_s8690" name="公式" r:id="rId7" imgW="3390900" imgH="431800" progId="Equation.3">
                  <p:embed/>
                </p:oleObj>
              </mc:Choice>
              <mc:Fallback>
                <p:oleObj name="公式" r:id="rId7" imgW="3390900" imgH="4318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505200"/>
                        <a:ext cx="7086600"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6" name="Text Box 66"/>
          <p:cNvSpPr txBox="1">
            <a:spLocks noChangeArrowheads="1"/>
          </p:cNvSpPr>
          <p:nvPr/>
        </p:nvSpPr>
        <p:spPr bwMode="auto">
          <a:xfrm>
            <a:off x="533400" y="4724400"/>
            <a:ext cx="8229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000" dirty="0">
                <a:solidFill>
                  <a:schemeClr val="accent2"/>
                </a:solidFill>
              </a:rPr>
              <a:t>式中，    和     分别为纵波和横波的振幅，    和      分别为纵波和横波的</a:t>
            </a:r>
          </a:p>
          <a:p>
            <a:pPr eaLnBrk="1" hangingPunct="1">
              <a:spcBef>
                <a:spcPct val="50000"/>
              </a:spcBef>
            </a:pPr>
            <a:endParaRPr lang="zh-CN" altLang="en-US" sz="2000" dirty="0">
              <a:solidFill>
                <a:schemeClr val="accent2"/>
              </a:solidFill>
            </a:endParaRPr>
          </a:p>
          <a:p>
            <a:pPr eaLnBrk="1" hangingPunct="1">
              <a:spcBef>
                <a:spcPct val="50000"/>
              </a:spcBef>
            </a:pPr>
            <a:r>
              <a:rPr lang="zh-CN" altLang="en-US" sz="2000" dirty="0">
                <a:solidFill>
                  <a:schemeClr val="accent2"/>
                </a:solidFill>
              </a:rPr>
              <a:t>频率，</a:t>
            </a:r>
            <a:r>
              <a:rPr lang="en-US" altLang="zh-CN" sz="2000" dirty="0">
                <a:solidFill>
                  <a:schemeClr val="accent2"/>
                </a:solidFill>
              </a:rPr>
              <a:t>t</a:t>
            </a:r>
            <a:r>
              <a:rPr lang="zh-CN" altLang="en-US" sz="2000" dirty="0">
                <a:solidFill>
                  <a:schemeClr val="accent2"/>
                </a:solidFill>
              </a:rPr>
              <a:t>为时间，                 为正整数（</a:t>
            </a:r>
            <a:r>
              <a:rPr lang="en-US" altLang="zh-CN" sz="2000" dirty="0">
                <a:solidFill>
                  <a:schemeClr val="accent2"/>
                </a:solidFill>
              </a:rPr>
              <a:t>=0</a:t>
            </a:r>
            <a:r>
              <a:rPr lang="zh-CN" altLang="en-US" sz="2000" dirty="0">
                <a:solidFill>
                  <a:schemeClr val="accent2"/>
                </a:solidFill>
              </a:rPr>
              <a:t>，</a:t>
            </a:r>
            <a:r>
              <a:rPr lang="en-US" altLang="zh-CN" sz="2000" dirty="0">
                <a:solidFill>
                  <a:schemeClr val="accent2"/>
                </a:solidFill>
              </a:rPr>
              <a:t>1</a:t>
            </a:r>
            <a:r>
              <a:rPr lang="zh-CN" altLang="en-US" sz="2000" dirty="0">
                <a:solidFill>
                  <a:schemeClr val="accent2"/>
                </a:solidFill>
              </a:rPr>
              <a:t>，</a:t>
            </a:r>
            <a:r>
              <a:rPr lang="en-US" altLang="zh-CN" sz="2000" dirty="0">
                <a:solidFill>
                  <a:schemeClr val="accent2"/>
                </a:solidFill>
              </a:rPr>
              <a:t>2……</a:t>
            </a:r>
            <a:r>
              <a:rPr lang="zh-CN" altLang="en-US" sz="2000" dirty="0">
                <a:solidFill>
                  <a:schemeClr val="accent2"/>
                </a:solidFill>
              </a:rPr>
              <a:t>）</a:t>
            </a:r>
          </a:p>
        </p:txBody>
      </p:sp>
      <p:sp>
        <p:nvSpPr>
          <p:cNvPr id="8207" name="Rectangle 6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197" name="Object 67"/>
          <p:cNvGraphicFramePr>
            <a:graphicFrameLocks noChangeAspect="1"/>
          </p:cNvGraphicFramePr>
          <p:nvPr/>
        </p:nvGraphicFramePr>
        <p:xfrm>
          <a:off x="1219200" y="4648200"/>
          <a:ext cx="422275" cy="533400"/>
        </p:xfrm>
        <a:graphic>
          <a:graphicData uri="http://schemas.openxmlformats.org/presentationml/2006/ole">
            <mc:AlternateContent xmlns:mc="http://schemas.openxmlformats.org/markup-compatibility/2006">
              <mc:Choice xmlns:v="urn:schemas-microsoft-com:vml" Requires="v">
                <p:oleObj spid="_x0000_s8691" name="公式" r:id="rId9" imgW="177646" imgH="228402" progId="Equation.3">
                  <p:embed/>
                </p:oleObj>
              </mc:Choice>
              <mc:Fallback>
                <p:oleObj name="公式" r:id="rId9" imgW="177646" imgH="228402" progId="Equation.3">
                  <p:embed/>
                  <p:pic>
                    <p:nvPicPr>
                      <p:cNvPr id="0"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200" y="4648200"/>
                        <a:ext cx="4222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8" name="Rectangle 7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198" name="Object 69"/>
          <p:cNvGraphicFramePr>
            <a:graphicFrameLocks noChangeAspect="1"/>
          </p:cNvGraphicFramePr>
          <p:nvPr/>
        </p:nvGraphicFramePr>
        <p:xfrm>
          <a:off x="1828800" y="4648200"/>
          <a:ext cx="422275" cy="533400"/>
        </p:xfrm>
        <a:graphic>
          <a:graphicData uri="http://schemas.openxmlformats.org/presentationml/2006/ole">
            <mc:AlternateContent xmlns:mc="http://schemas.openxmlformats.org/markup-compatibility/2006">
              <mc:Choice xmlns:v="urn:schemas-microsoft-com:vml" Requires="v">
                <p:oleObj spid="_x0000_s8692" name="公式" r:id="rId11" imgW="177646" imgH="228402" progId="Equation.3">
                  <p:embed/>
                </p:oleObj>
              </mc:Choice>
              <mc:Fallback>
                <p:oleObj name="公式" r:id="rId11" imgW="177646" imgH="228402" progId="Equation.3">
                  <p:embed/>
                  <p:pic>
                    <p:nvPicPr>
                      <p:cNvPr id="0" name="Object 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4648200"/>
                        <a:ext cx="4222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9" name="Rectangle 7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199" name="Object 71"/>
          <p:cNvGraphicFramePr>
            <a:graphicFrameLocks noChangeAspect="1"/>
          </p:cNvGraphicFramePr>
          <p:nvPr/>
        </p:nvGraphicFramePr>
        <p:xfrm>
          <a:off x="5257800" y="4648200"/>
          <a:ext cx="304800" cy="457200"/>
        </p:xfrm>
        <a:graphic>
          <a:graphicData uri="http://schemas.openxmlformats.org/presentationml/2006/ole">
            <mc:AlternateContent xmlns:mc="http://schemas.openxmlformats.org/markup-compatibility/2006">
              <mc:Choice xmlns:v="urn:schemas-microsoft-com:vml" Requires="v">
                <p:oleObj spid="_x0000_s8693" name="公式" r:id="rId13" imgW="152334" imgH="228501" progId="Equation.3">
                  <p:embed/>
                </p:oleObj>
              </mc:Choice>
              <mc:Fallback>
                <p:oleObj name="公式" r:id="rId13" imgW="152334" imgH="228501" progId="Equation.3">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7800" y="4648200"/>
                        <a:ext cx="304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0" name="Rectangle 7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200" name="Object 73"/>
          <p:cNvGraphicFramePr>
            <a:graphicFrameLocks noChangeAspect="1"/>
          </p:cNvGraphicFramePr>
          <p:nvPr/>
        </p:nvGraphicFramePr>
        <p:xfrm>
          <a:off x="5943600" y="4648200"/>
          <a:ext cx="355600" cy="533400"/>
        </p:xfrm>
        <a:graphic>
          <a:graphicData uri="http://schemas.openxmlformats.org/presentationml/2006/ole">
            <mc:AlternateContent xmlns:mc="http://schemas.openxmlformats.org/markup-compatibility/2006">
              <mc:Choice xmlns:v="urn:schemas-microsoft-com:vml" Requires="v">
                <p:oleObj spid="_x0000_s8694" name="公式" r:id="rId15" imgW="152334" imgH="228501" progId="Equation.3">
                  <p:embed/>
                </p:oleObj>
              </mc:Choice>
              <mc:Fallback>
                <p:oleObj name="公式" r:id="rId15" imgW="152334" imgH="228501" progId="Equation.3">
                  <p:embed/>
                  <p:pic>
                    <p:nvPicPr>
                      <p:cNvPr id="0" name="Object 7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3600" y="4648200"/>
                        <a:ext cx="355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1" name="Rectangle 76"/>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8201" name="Object 75"/>
          <p:cNvGraphicFramePr>
            <a:graphicFrameLocks noChangeAspect="1"/>
          </p:cNvGraphicFramePr>
          <p:nvPr/>
        </p:nvGraphicFramePr>
        <p:xfrm>
          <a:off x="2438400" y="5638800"/>
          <a:ext cx="1143000" cy="468313"/>
        </p:xfrm>
        <a:graphic>
          <a:graphicData uri="http://schemas.openxmlformats.org/presentationml/2006/ole">
            <mc:AlternateContent xmlns:mc="http://schemas.openxmlformats.org/markup-compatibility/2006">
              <mc:Choice xmlns:v="urn:schemas-microsoft-com:vml" Requires="v">
                <p:oleObj spid="_x0000_s8695" name="公式" r:id="rId17" imgW="583947" imgH="241195" progId="Equation.3">
                  <p:embed/>
                </p:oleObj>
              </mc:Choice>
              <mc:Fallback>
                <p:oleObj name="公式" r:id="rId17" imgW="583947" imgH="241195" progId="Equation.3">
                  <p:embed/>
                  <p:pic>
                    <p:nvPicPr>
                      <p:cNvPr id="0" name="Object 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8400" y="5638800"/>
                        <a:ext cx="1143000"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3"/>
          <p:cNvSpPr>
            <a:spLocks noGrp="1" noChangeArrowheads="1"/>
          </p:cNvSpPr>
          <p:nvPr>
            <p:ph type="body" idx="1"/>
          </p:nvPr>
        </p:nvSpPr>
        <p:spPr>
          <a:xfrm>
            <a:off x="457200" y="228600"/>
            <a:ext cx="8229600" cy="5897563"/>
          </a:xfrm>
        </p:spPr>
        <p:txBody>
          <a:bodyPr/>
          <a:lstStyle/>
          <a:p>
            <a:pPr eaLnBrk="1" hangingPunct="1"/>
            <a:r>
              <a:rPr lang="zh-CN" altLang="en-US">
                <a:solidFill>
                  <a:schemeClr val="accent2"/>
                </a:solidFill>
              </a:rPr>
              <a:t>将     和     的解代回纵波和横波的波动方程，则得到：</a:t>
            </a:r>
          </a:p>
          <a:p>
            <a:pPr eaLnBrk="1" hangingPunct="1"/>
            <a:endParaRPr lang="zh-CN" altLang="en-US">
              <a:solidFill>
                <a:schemeClr val="accent2"/>
              </a:solidFill>
            </a:endParaRPr>
          </a:p>
          <a:p>
            <a:pPr eaLnBrk="1" hangingPunct="1"/>
            <a:endParaRPr lang="zh-CN" altLang="en-US">
              <a:solidFill>
                <a:schemeClr val="accent2"/>
              </a:solidFill>
            </a:endParaRPr>
          </a:p>
          <a:p>
            <a:pPr eaLnBrk="1" hangingPunct="1"/>
            <a:endParaRPr lang="zh-CN" altLang="en-US">
              <a:solidFill>
                <a:schemeClr val="accent2"/>
              </a:solidFill>
            </a:endParaRPr>
          </a:p>
          <a:p>
            <a:pPr eaLnBrk="1" hangingPunct="1"/>
            <a:endParaRPr lang="zh-CN" altLang="en-US">
              <a:solidFill>
                <a:schemeClr val="accent2"/>
              </a:solidFill>
            </a:endParaRPr>
          </a:p>
          <a:p>
            <a:pPr eaLnBrk="1" hangingPunct="1"/>
            <a:endParaRPr lang="zh-CN" altLang="en-US">
              <a:solidFill>
                <a:schemeClr val="accent2"/>
              </a:solidFill>
            </a:endParaRPr>
          </a:p>
          <a:p>
            <a:pPr eaLnBrk="1" hangingPunct="1">
              <a:buFontTx/>
              <a:buNone/>
            </a:pPr>
            <a:r>
              <a:rPr lang="zh-CN" altLang="en-US">
                <a:solidFill>
                  <a:schemeClr val="accent2"/>
                </a:solidFill>
              </a:rPr>
              <a:t> ★弹性波在介质中的传播速度决定于介质的性质，如密度、弹性模量等对于给定固体为常数。</a:t>
            </a:r>
          </a:p>
        </p:txBody>
      </p:sp>
      <p:graphicFrame>
        <p:nvGraphicFramePr>
          <p:cNvPr id="9218" name="Object 8"/>
          <p:cNvGraphicFramePr>
            <a:graphicFrameLocks noChangeAspect="1"/>
          </p:cNvGraphicFramePr>
          <p:nvPr/>
        </p:nvGraphicFramePr>
        <p:xfrm>
          <a:off x="1371600" y="228600"/>
          <a:ext cx="406400" cy="609600"/>
        </p:xfrm>
        <a:graphic>
          <a:graphicData uri="http://schemas.openxmlformats.org/presentationml/2006/ole">
            <mc:AlternateContent xmlns:mc="http://schemas.openxmlformats.org/markup-compatibility/2006">
              <mc:Choice xmlns:v="urn:schemas-microsoft-com:vml" Requires="v">
                <p:oleObj spid="_x0000_s9465" name="公式" r:id="rId3" imgW="152334" imgH="228501" progId="Equation.3">
                  <p:embed/>
                </p:oleObj>
              </mc:Choice>
              <mc:Fallback>
                <p:oleObj name="公式" r:id="rId3" imgW="152334" imgH="22850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8600"/>
                        <a:ext cx="406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7"/>
          <p:cNvGraphicFramePr>
            <a:graphicFrameLocks noChangeAspect="1"/>
          </p:cNvGraphicFramePr>
          <p:nvPr/>
        </p:nvGraphicFramePr>
        <p:xfrm>
          <a:off x="2286000" y="152400"/>
          <a:ext cx="457200" cy="685800"/>
        </p:xfrm>
        <a:graphic>
          <a:graphicData uri="http://schemas.openxmlformats.org/presentationml/2006/ole">
            <mc:AlternateContent xmlns:mc="http://schemas.openxmlformats.org/markup-compatibility/2006">
              <mc:Choice xmlns:v="urn:schemas-microsoft-com:vml" Requires="v">
                <p:oleObj spid="_x0000_s9466" name="公式" r:id="rId5" imgW="152334" imgH="228501" progId="Equation.3">
                  <p:embed/>
                </p:oleObj>
              </mc:Choice>
              <mc:Fallback>
                <p:oleObj name="公式" r:id="rId5" imgW="152334" imgH="22850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52400"/>
                        <a:ext cx="457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5"/>
          <p:cNvGraphicFramePr>
            <a:graphicFrameLocks noChangeAspect="1"/>
          </p:cNvGraphicFramePr>
          <p:nvPr/>
        </p:nvGraphicFramePr>
        <p:xfrm>
          <a:off x="914400" y="1524000"/>
          <a:ext cx="4876800" cy="722313"/>
        </p:xfrm>
        <a:graphic>
          <a:graphicData uri="http://schemas.openxmlformats.org/presentationml/2006/ole">
            <mc:AlternateContent xmlns:mc="http://schemas.openxmlformats.org/markup-compatibility/2006">
              <mc:Choice xmlns:v="urn:schemas-microsoft-com:vml" Requires="v">
                <p:oleObj spid="_x0000_s9467" name="公式" r:id="rId7" imgW="1802618" imgH="266584" progId="Equation.3">
                  <p:embed/>
                </p:oleObj>
              </mc:Choice>
              <mc:Fallback>
                <p:oleObj name="公式" r:id="rId7" imgW="1802618" imgH="266584"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1524000"/>
                        <a:ext cx="48768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4"/>
          <p:cNvGraphicFramePr>
            <a:graphicFrameLocks noChangeAspect="1"/>
          </p:cNvGraphicFramePr>
          <p:nvPr/>
        </p:nvGraphicFramePr>
        <p:xfrm>
          <a:off x="838200" y="2743200"/>
          <a:ext cx="4572000" cy="677863"/>
        </p:xfrm>
        <a:graphic>
          <a:graphicData uri="http://schemas.openxmlformats.org/presentationml/2006/ole">
            <mc:AlternateContent xmlns:mc="http://schemas.openxmlformats.org/markup-compatibility/2006">
              <mc:Choice xmlns:v="urn:schemas-microsoft-com:vml" Requires="v">
                <p:oleObj spid="_x0000_s9468" name="公式" r:id="rId9" imgW="1802618" imgH="266584" progId="Equation.3">
                  <p:embed/>
                </p:oleObj>
              </mc:Choice>
              <mc:Fallback>
                <p:oleObj name="公式" r:id="rId9" imgW="1802618" imgH="266584"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2743200"/>
                        <a:ext cx="4572000"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3" name="Rectangle 13"/>
          <p:cNvSpPr>
            <a:spLocks noChangeArrowheads="1"/>
          </p:cNvSpPr>
          <p:nvPr/>
        </p:nvSpPr>
        <p:spPr bwMode="auto">
          <a:xfrm>
            <a:off x="0" y="3825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9224" name="Rectangle 14"/>
          <p:cNvSpPr>
            <a:spLocks noChangeArrowheads="1"/>
          </p:cNvSpPr>
          <p:nvPr/>
        </p:nvSpPr>
        <p:spPr bwMode="auto">
          <a:xfrm>
            <a:off x="0" y="4092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5"/>
          <p:cNvGraphicFramePr>
            <a:graphicFrameLocks noChangeAspect="1"/>
          </p:cNvGraphicFramePr>
          <p:nvPr/>
        </p:nvGraphicFramePr>
        <p:xfrm>
          <a:off x="2971800" y="533400"/>
          <a:ext cx="495300" cy="746125"/>
        </p:xfrm>
        <a:graphic>
          <a:graphicData uri="http://schemas.openxmlformats.org/presentationml/2006/ole">
            <mc:AlternateContent xmlns:mc="http://schemas.openxmlformats.org/markup-compatibility/2006">
              <mc:Choice xmlns:v="urn:schemas-microsoft-com:vml" Requires="v">
                <p:oleObj spid="_x0000_s10967" name="公式" r:id="rId3" imgW="152334" imgH="228501" progId="Equation.3">
                  <p:embed/>
                </p:oleObj>
              </mc:Choice>
              <mc:Fallback>
                <p:oleObj name="公式" r:id="rId3" imgW="152334" imgH="228501"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33400"/>
                        <a:ext cx="49530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14"/>
          <p:cNvGraphicFramePr>
            <a:graphicFrameLocks noChangeAspect="1"/>
          </p:cNvGraphicFramePr>
          <p:nvPr/>
        </p:nvGraphicFramePr>
        <p:xfrm>
          <a:off x="3886200" y="533400"/>
          <a:ext cx="485775" cy="730250"/>
        </p:xfrm>
        <a:graphic>
          <a:graphicData uri="http://schemas.openxmlformats.org/presentationml/2006/ole">
            <mc:AlternateContent xmlns:mc="http://schemas.openxmlformats.org/markup-compatibility/2006">
              <mc:Choice xmlns:v="urn:schemas-microsoft-com:vml" Requires="v">
                <p:oleObj spid="_x0000_s10968" name="公式" r:id="rId5" imgW="152334" imgH="228501" progId="Equation.3">
                  <p:embed/>
                </p:oleObj>
              </mc:Choice>
              <mc:Fallback>
                <p:oleObj name="公式" r:id="rId5" imgW="152334" imgH="228501"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533400"/>
                        <a:ext cx="485775"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13"/>
          <p:cNvGraphicFramePr>
            <a:graphicFrameLocks noChangeAspect="1"/>
          </p:cNvGraphicFramePr>
          <p:nvPr/>
        </p:nvGraphicFramePr>
        <p:xfrm>
          <a:off x="4572000" y="685800"/>
          <a:ext cx="1066800" cy="500063"/>
        </p:xfrm>
        <a:graphic>
          <a:graphicData uri="http://schemas.openxmlformats.org/presentationml/2006/ole">
            <mc:AlternateContent xmlns:mc="http://schemas.openxmlformats.org/markup-compatibility/2006">
              <mc:Choice xmlns:v="urn:schemas-microsoft-com:vml" Requires="v">
                <p:oleObj spid="_x0000_s10969" name="公式" r:id="rId7" imgW="583947" imgH="241195" progId="Equation.3">
                  <p:embed/>
                </p:oleObj>
              </mc:Choice>
              <mc:Fallback>
                <p:oleObj name="公式" r:id="rId7" imgW="583947" imgH="241195"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685800"/>
                        <a:ext cx="106680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5" name="Object 12"/>
          <p:cNvGraphicFramePr>
            <a:graphicFrameLocks noChangeAspect="1"/>
          </p:cNvGraphicFramePr>
          <p:nvPr/>
        </p:nvGraphicFramePr>
        <p:xfrm>
          <a:off x="1219200" y="2209800"/>
          <a:ext cx="914400" cy="427038"/>
        </p:xfrm>
        <a:graphic>
          <a:graphicData uri="http://schemas.openxmlformats.org/presentationml/2006/ole">
            <mc:AlternateContent xmlns:mc="http://schemas.openxmlformats.org/markup-compatibility/2006">
              <mc:Choice xmlns:v="urn:schemas-microsoft-com:vml" Requires="v">
                <p:oleObj spid="_x0000_s10970" name="公式" r:id="rId9" imgW="583947" imgH="241195" progId="Equation.3">
                  <p:embed/>
                </p:oleObj>
              </mc:Choice>
              <mc:Fallback>
                <p:oleObj name="公式" r:id="rId9" imgW="583947" imgH="241195"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209800"/>
                        <a:ext cx="9144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11"/>
          <p:cNvGraphicFramePr>
            <a:graphicFrameLocks noChangeAspect="1"/>
          </p:cNvGraphicFramePr>
          <p:nvPr>
            <p:extLst>
              <p:ext uri="{D42A27DB-BD31-4B8C-83A1-F6EECF244321}">
                <p14:modId xmlns:p14="http://schemas.microsoft.com/office/powerpoint/2010/main" val="3460231903"/>
              </p:ext>
            </p:extLst>
          </p:nvPr>
        </p:nvGraphicFramePr>
        <p:xfrm>
          <a:off x="7239000" y="1736725"/>
          <a:ext cx="1752600" cy="412750"/>
        </p:xfrm>
        <a:graphic>
          <a:graphicData uri="http://schemas.openxmlformats.org/presentationml/2006/ole">
            <mc:AlternateContent xmlns:mc="http://schemas.openxmlformats.org/markup-compatibility/2006">
              <mc:Choice xmlns:v="urn:schemas-microsoft-com:vml" Requires="v">
                <p:oleObj spid="_x0000_s10971" name="公式" r:id="rId10" imgW="927100" imgH="190500" progId="Equation.3">
                  <p:embed/>
                </p:oleObj>
              </mc:Choice>
              <mc:Fallback>
                <p:oleObj name="公式" r:id="rId10" imgW="927100" imgH="1905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1736725"/>
                        <a:ext cx="17526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10"/>
          <p:cNvGraphicFramePr>
            <a:graphicFrameLocks noChangeAspect="1"/>
          </p:cNvGraphicFramePr>
          <p:nvPr/>
        </p:nvGraphicFramePr>
        <p:xfrm>
          <a:off x="2819400" y="3352800"/>
          <a:ext cx="1219200" cy="569913"/>
        </p:xfrm>
        <a:graphic>
          <a:graphicData uri="http://schemas.openxmlformats.org/presentationml/2006/ole">
            <mc:AlternateContent xmlns:mc="http://schemas.openxmlformats.org/markup-compatibility/2006">
              <mc:Choice xmlns:v="urn:schemas-microsoft-com:vml" Requires="v">
                <p:oleObj spid="_x0000_s10972" name="公式" r:id="rId12" imgW="583947" imgH="241195" progId="Equation.3">
                  <p:embed/>
                </p:oleObj>
              </mc:Choice>
              <mc:Fallback>
                <p:oleObj name="公式" r:id="rId12" imgW="583947" imgH="241195"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3352800"/>
                        <a:ext cx="1219200"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9"/>
          <p:cNvGraphicFramePr>
            <a:graphicFrameLocks noChangeAspect="1"/>
          </p:cNvGraphicFramePr>
          <p:nvPr/>
        </p:nvGraphicFramePr>
        <p:xfrm>
          <a:off x="3352800" y="2895600"/>
          <a:ext cx="1143000" cy="534988"/>
        </p:xfrm>
        <a:graphic>
          <a:graphicData uri="http://schemas.openxmlformats.org/presentationml/2006/ole">
            <mc:AlternateContent xmlns:mc="http://schemas.openxmlformats.org/markup-compatibility/2006">
              <mc:Choice xmlns:v="urn:schemas-microsoft-com:vml" Requires="v">
                <p:oleObj spid="_x0000_s10973" name="公式" r:id="rId13" imgW="583947" imgH="241195" progId="Equation.3">
                  <p:embed/>
                </p:oleObj>
              </mc:Choice>
              <mc:Fallback>
                <p:oleObj name="公式" r:id="rId13" imgW="583947" imgH="241195"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895600"/>
                        <a:ext cx="1143000"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8"/>
          <p:cNvGraphicFramePr>
            <a:graphicFrameLocks noChangeAspect="1"/>
          </p:cNvGraphicFramePr>
          <p:nvPr/>
        </p:nvGraphicFramePr>
        <p:xfrm>
          <a:off x="8458200" y="3352800"/>
          <a:ext cx="354013" cy="609600"/>
        </p:xfrm>
        <a:graphic>
          <a:graphicData uri="http://schemas.openxmlformats.org/presentationml/2006/ole">
            <mc:AlternateContent xmlns:mc="http://schemas.openxmlformats.org/markup-compatibility/2006">
              <mc:Choice xmlns:v="urn:schemas-microsoft-com:vml" Requires="v">
                <p:oleObj spid="_x0000_s10974" name="公式" r:id="rId14" imgW="152334" imgH="228501" progId="Equation.3">
                  <p:embed/>
                </p:oleObj>
              </mc:Choice>
              <mc:Fallback>
                <p:oleObj name="公式" r:id="rId14" imgW="152334" imgH="22850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352800"/>
                        <a:ext cx="35401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7"/>
          <p:cNvGraphicFramePr>
            <a:graphicFrameLocks noChangeAspect="1"/>
          </p:cNvGraphicFramePr>
          <p:nvPr/>
        </p:nvGraphicFramePr>
        <p:xfrm>
          <a:off x="838200" y="4038600"/>
          <a:ext cx="315913" cy="542925"/>
        </p:xfrm>
        <a:graphic>
          <a:graphicData uri="http://schemas.openxmlformats.org/presentationml/2006/ole">
            <mc:AlternateContent xmlns:mc="http://schemas.openxmlformats.org/markup-compatibility/2006">
              <mc:Choice xmlns:v="urn:schemas-microsoft-com:vml" Requires="v">
                <p:oleObj spid="_x0000_s10975" name="公式" r:id="rId15" imgW="152334" imgH="228501" progId="Equation.3">
                  <p:embed/>
                </p:oleObj>
              </mc:Choice>
              <mc:Fallback>
                <p:oleObj name="公式" r:id="rId15" imgW="152334" imgH="22850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038600"/>
                        <a:ext cx="315913"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6"/>
          <p:cNvGraphicFramePr>
            <a:graphicFrameLocks noChangeAspect="1"/>
          </p:cNvGraphicFramePr>
          <p:nvPr/>
        </p:nvGraphicFramePr>
        <p:xfrm>
          <a:off x="4648200" y="4114800"/>
          <a:ext cx="762000" cy="382588"/>
        </p:xfrm>
        <a:graphic>
          <a:graphicData uri="http://schemas.openxmlformats.org/presentationml/2006/ole">
            <mc:AlternateContent xmlns:mc="http://schemas.openxmlformats.org/markup-compatibility/2006">
              <mc:Choice xmlns:v="urn:schemas-microsoft-com:vml" Requires="v">
                <p:oleObj spid="_x0000_s10976" name="公式" r:id="rId16" imgW="405872" imgH="177569" progId="Equation.3">
                  <p:embed/>
                </p:oleObj>
              </mc:Choice>
              <mc:Fallback>
                <p:oleObj name="公式" r:id="rId16" imgW="405872" imgH="177569" progId="Equation.3">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8200" y="4114800"/>
                        <a:ext cx="762000"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2" name="Object 5"/>
          <p:cNvGraphicFramePr>
            <a:graphicFrameLocks noChangeAspect="1"/>
          </p:cNvGraphicFramePr>
          <p:nvPr>
            <p:extLst>
              <p:ext uri="{D42A27DB-BD31-4B8C-83A1-F6EECF244321}">
                <p14:modId xmlns:p14="http://schemas.microsoft.com/office/powerpoint/2010/main" val="1294069862"/>
              </p:ext>
            </p:extLst>
          </p:nvPr>
        </p:nvGraphicFramePr>
        <p:xfrm>
          <a:off x="3076575" y="4833144"/>
          <a:ext cx="2590800" cy="427038"/>
        </p:xfrm>
        <a:graphic>
          <a:graphicData uri="http://schemas.openxmlformats.org/presentationml/2006/ole">
            <mc:AlternateContent xmlns:mc="http://schemas.openxmlformats.org/markup-compatibility/2006">
              <mc:Choice xmlns:v="urn:schemas-microsoft-com:vml" Requires="v">
                <p:oleObj spid="_x0000_s10977" name="公式" r:id="rId18" imgW="1473200" imgH="203200" progId="Equation.3">
                  <p:embed/>
                </p:oleObj>
              </mc:Choice>
              <mc:Fallback>
                <p:oleObj name="公式" r:id="rId18" imgW="1473200" imgH="203200" progId="Equation.3">
                  <p:embed/>
                  <p:pic>
                    <p:nvPicPr>
                      <p:cNvPr id="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6575" y="4833144"/>
                        <a:ext cx="25908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3" name="Object 4"/>
          <p:cNvGraphicFramePr>
            <a:graphicFrameLocks noChangeAspect="1"/>
          </p:cNvGraphicFramePr>
          <p:nvPr>
            <p:extLst>
              <p:ext uri="{D42A27DB-BD31-4B8C-83A1-F6EECF244321}">
                <p14:modId xmlns:p14="http://schemas.microsoft.com/office/powerpoint/2010/main" val="53984330"/>
              </p:ext>
            </p:extLst>
          </p:nvPr>
        </p:nvGraphicFramePr>
        <p:xfrm>
          <a:off x="3352800" y="5465762"/>
          <a:ext cx="1066800" cy="438150"/>
        </p:xfrm>
        <a:graphic>
          <a:graphicData uri="http://schemas.openxmlformats.org/presentationml/2006/ole">
            <mc:AlternateContent xmlns:mc="http://schemas.openxmlformats.org/markup-compatibility/2006">
              <mc:Choice xmlns:v="urn:schemas-microsoft-com:vml" Requires="v">
                <p:oleObj spid="_x0000_s10978" name="公式" r:id="rId20" imgW="583947" imgH="241195" progId="Equation.3">
                  <p:embed/>
                </p:oleObj>
              </mc:Choice>
              <mc:Fallback>
                <p:oleObj name="公式" r:id="rId20" imgW="583947" imgH="241195"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5465762"/>
                        <a:ext cx="10668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4" name="Text Box 29"/>
          <p:cNvSpPr txBox="1">
            <a:spLocks noChangeArrowheads="1"/>
          </p:cNvSpPr>
          <p:nvPr/>
        </p:nvSpPr>
        <p:spPr bwMode="auto">
          <a:xfrm>
            <a:off x="430213" y="554182"/>
            <a:ext cx="8382000" cy="60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对于某一给定的      和     </a:t>
            </a:r>
            <a:r>
              <a:rPr lang="zh-CN" altLang="en-US" sz="2800" dirty="0" smtClean="0">
                <a:solidFill>
                  <a:schemeClr val="accent2"/>
                </a:solidFill>
                <a:latin typeface="Times New Roman" panose="02020603050405020304" pitchFamily="18" charset="0"/>
                <a:cs typeface="Times New Roman" panose="02020603050405020304" pitchFamily="18" charset="0"/>
              </a:rPr>
              <a:t> ，           </a:t>
            </a:r>
            <a:r>
              <a:rPr lang="zh-CN" altLang="en-US" sz="2800" dirty="0">
                <a:solidFill>
                  <a:schemeClr val="accent2"/>
                </a:solidFill>
                <a:latin typeface="Times New Roman" panose="02020603050405020304" pitchFamily="18" charset="0"/>
                <a:cs typeface="Times New Roman" panose="02020603050405020304" pitchFamily="18" charset="0"/>
              </a:rPr>
              <a:t>的整数与在该给定频率下所可能有的振动方式数相对应。</a:t>
            </a:r>
          </a:p>
          <a:p>
            <a:pPr eaLnBrk="1" hangingPunct="1">
              <a:lnSpc>
                <a:spcPct val="150000"/>
              </a:lnSpc>
              <a:spcBef>
                <a:spcPct val="50000"/>
              </a:spcBef>
            </a:pPr>
            <a:r>
              <a:rPr lang="zh-CN" altLang="en-US" sz="2800" b="1" dirty="0">
                <a:solidFill>
                  <a:schemeClr val="accent2"/>
                </a:solidFill>
                <a:latin typeface="Times New Roman" panose="02020603050405020304" pitchFamily="18" charset="0"/>
                <a:cs typeface="Times New Roman" panose="02020603050405020304" pitchFamily="18" charset="0"/>
              </a:rPr>
              <a:t>若以          </a:t>
            </a:r>
            <a:r>
              <a:rPr lang="zh-CN" altLang="en-US" sz="2800" b="1" dirty="0" smtClean="0">
                <a:solidFill>
                  <a:schemeClr val="accent2"/>
                </a:solidFill>
                <a:latin typeface="Times New Roman" panose="02020603050405020304" pitchFamily="18" charset="0"/>
                <a:cs typeface="Times New Roman" panose="02020603050405020304" pitchFamily="18" charset="0"/>
              </a:rPr>
              <a:t> 为</a:t>
            </a:r>
            <a:r>
              <a:rPr lang="zh-CN" altLang="en-US" sz="2800" b="1" dirty="0">
                <a:solidFill>
                  <a:schemeClr val="accent2"/>
                </a:solidFill>
                <a:latin typeface="Times New Roman" panose="02020603050405020304" pitchFamily="18" charset="0"/>
                <a:cs typeface="Times New Roman" panose="02020603050405020304" pitchFamily="18" charset="0"/>
              </a:rPr>
              <a:t>坐标，则式中方程代表一个半径为             的球，满足方程的           </a:t>
            </a:r>
            <a:r>
              <a:rPr lang="zh-CN" altLang="en-US" sz="2800" b="1" dirty="0" smtClean="0">
                <a:solidFill>
                  <a:schemeClr val="accent2"/>
                </a:solidFill>
                <a:latin typeface="Times New Roman" panose="02020603050405020304" pitchFamily="18" charset="0"/>
                <a:cs typeface="Times New Roman" panose="02020603050405020304" pitchFamily="18" charset="0"/>
              </a:rPr>
              <a:t>  </a:t>
            </a:r>
            <a:r>
              <a:rPr lang="zh-CN" altLang="en-US" sz="2800" b="1" dirty="0">
                <a:solidFill>
                  <a:schemeClr val="accent2"/>
                </a:solidFill>
                <a:latin typeface="Times New Roman" panose="02020603050405020304" pitchFamily="18" charset="0"/>
                <a:cs typeface="Times New Roman" panose="02020603050405020304" pitchFamily="18" charset="0"/>
              </a:rPr>
              <a:t>与球的</a:t>
            </a:r>
            <a:r>
              <a:rPr lang="en-US" altLang="zh-CN" sz="2800" b="1" dirty="0">
                <a:solidFill>
                  <a:schemeClr val="accent2"/>
                </a:solidFill>
                <a:latin typeface="Times New Roman" panose="02020603050405020304" pitchFamily="18" charset="0"/>
                <a:cs typeface="Times New Roman" panose="02020603050405020304" pitchFamily="18" charset="0"/>
              </a:rPr>
              <a:t>1/8</a:t>
            </a:r>
            <a:r>
              <a:rPr lang="zh-CN" altLang="en-US" sz="2800" b="1" dirty="0">
                <a:solidFill>
                  <a:schemeClr val="accent2"/>
                </a:solidFill>
                <a:latin typeface="Times New Roman" panose="02020603050405020304" pitchFamily="18" charset="0"/>
                <a:cs typeface="Times New Roman" panose="02020603050405020304" pitchFamily="18" charset="0"/>
              </a:rPr>
              <a:t>球面上某一点相对应（正整数  </a:t>
            </a:r>
            <a:r>
              <a:rPr lang="zh-CN" altLang="en-US" sz="2800" b="1" dirty="0" smtClean="0">
                <a:solidFill>
                  <a:schemeClr val="accent2"/>
                </a:solidFill>
                <a:latin typeface="Times New Roman" panose="02020603050405020304" pitchFamily="18" charset="0"/>
                <a:cs typeface="Times New Roman" panose="02020603050405020304" pitchFamily="18" charset="0"/>
              </a:rPr>
              <a:t>              </a:t>
            </a:r>
            <a:r>
              <a:rPr lang="zh-CN" altLang="en-US" sz="2800" b="1" dirty="0">
                <a:solidFill>
                  <a:schemeClr val="accent2"/>
                </a:solidFill>
                <a:latin typeface="Times New Roman" panose="02020603050405020304" pitchFamily="18" charset="0"/>
                <a:cs typeface="Times New Roman" panose="02020603050405020304" pitchFamily="18" charset="0"/>
              </a:rPr>
              <a:t>），则球面的面积即为给定    和    的振动方式数</a:t>
            </a:r>
            <a:r>
              <a:rPr lang="zh-CN" altLang="en-US" sz="2800" dirty="0">
                <a:solidFill>
                  <a:schemeClr val="accent2"/>
                </a:solidFill>
                <a:latin typeface="Times New Roman" panose="02020603050405020304" pitchFamily="18" charset="0"/>
                <a:cs typeface="Times New Roman" panose="02020603050405020304" pitchFamily="18" charset="0"/>
              </a:rPr>
              <a:t>，故</a:t>
            </a:r>
            <a:r>
              <a:rPr lang="en-US" altLang="zh-CN" sz="2800" i="1" dirty="0">
                <a:solidFill>
                  <a:schemeClr val="accent2"/>
                </a:solidFill>
                <a:latin typeface="Times New Roman" panose="02020603050405020304" pitchFamily="18" charset="0"/>
                <a:cs typeface="Times New Roman" panose="02020603050405020304" pitchFamily="18" charset="0"/>
              </a:rPr>
              <a:t>v</a:t>
            </a:r>
            <a:r>
              <a:rPr lang="zh-CN" altLang="en-US" sz="2800" dirty="0">
                <a:solidFill>
                  <a:schemeClr val="accent2"/>
                </a:solidFill>
                <a:latin typeface="Times New Roman" panose="02020603050405020304" pitchFamily="18" charset="0"/>
                <a:cs typeface="Times New Roman" panose="02020603050405020304" pitchFamily="18" charset="0"/>
              </a:rPr>
              <a:t>和           间振动方式数为半间为</a:t>
            </a:r>
            <a:r>
              <a:rPr lang="en-US" altLang="zh-CN" sz="2800" dirty="0">
                <a:solidFill>
                  <a:schemeClr val="accent2"/>
                </a:solidFill>
                <a:latin typeface="Times New Roman" panose="02020603050405020304" pitchFamily="18" charset="0"/>
                <a:cs typeface="Times New Roman" panose="02020603050405020304" pitchFamily="18" charset="0"/>
              </a:rPr>
              <a:t>R</a:t>
            </a:r>
            <a:r>
              <a:rPr lang="zh-CN" altLang="en-US" sz="2800" dirty="0">
                <a:solidFill>
                  <a:schemeClr val="accent2"/>
                </a:solidFill>
                <a:latin typeface="Times New Roman" panose="02020603050405020304" pitchFamily="18" charset="0"/>
                <a:cs typeface="Times New Roman" panose="02020603050405020304" pitchFamily="18" charset="0"/>
              </a:rPr>
              <a:t>和半径为                                之间球壳体积的</a:t>
            </a:r>
            <a:r>
              <a:rPr lang="en-US" altLang="zh-CN" sz="2800" dirty="0">
                <a:solidFill>
                  <a:schemeClr val="accent2"/>
                </a:solidFill>
                <a:latin typeface="Times New Roman" panose="02020603050405020304" pitchFamily="18" charset="0"/>
                <a:cs typeface="Times New Roman" panose="02020603050405020304" pitchFamily="18" charset="0"/>
              </a:rPr>
              <a:t>1/8</a:t>
            </a:r>
            <a:r>
              <a:rPr lang="zh-CN" altLang="en-US" sz="2800" dirty="0">
                <a:solidFill>
                  <a:schemeClr val="accent2"/>
                </a:solidFill>
                <a:latin typeface="Times New Roman" panose="02020603050405020304" pitchFamily="18" charset="0"/>
                <a:cs typeface="Times New Roman" panose="02020603050405020304" pitchFamily="18" charset="0"/>
              </a:rPr>
              <a:t>（根据所选坐标  </a:t>
            </a:r>
            <a:r>
              <a:rPr lang="zh-CN" altLang="en-US" sz="2800" dirty="0" smtClean="0">
                <a:solidFill>
                  <a:schemeClr val="accent2"/>
                </a:solidFill>
                <a:latin typeface="Times New Roman" panose="02020603050405020304" pitchFamily="18" charset="0"/>
                <a:cs typeface="Times New Roman" panose="02020603050405020304" pitchFamily="18" charset="0"/>
              </a:rPr>
              <a:t>                </a:t>
            </a:r>
            <a:r>
              <a:rPr lang="zh-CN" altLang="en-US" sz="2800" dirty="0">
                <a:solidFill>
                  <a:schemeClr val="accent2"/>
                </a:solidFill>
                <a:latin typeface="Times New Roman" panose="02020603050405020304" pitchFamily="18" charset="0"/>
                <a:cs typeface="Times New Roman" panose="02020603050405020304" pitchFamily="18" charset="0"/>
              </a:rPr>
              <a:t>），平均单位体积内有一个点，则：</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2365" y="260660"/>
            <a:ext cx="8610600" cy="1446550"/>
          </a:xfrm>
          <a:prstGeom prst="rect">
            <a:avLst/>
          </a:prstGeom>
        </p:spPr>
        <p:txBody>
          <a:bodyPr wrap="square">
            <a:spAutoFit/>
          </a:bodyPr>
          <a:lstStyle/>
          <a:p>
            <a:r>
              <a:rPr lang="zh-CN" altLang="zh-CN" sz="3200" b="1" dirty="0">
                <a:latin typeface="Times New Roman" panose="02020603050405020304" pitchFamily="18" charset="0"/>
                <a:cs typeface="Times New Roman" panose="02020603050405020304" pitchFamily="18" charset="0"/>
              </a:rPr>
              <a:t>一、固体比热的经典讨论（杜隆珀替定律）</a:t>
            </a:r>
            <a:endParaRPr lang="zh-CN" altLang="zh-CN" sz="3200" dirty="0">
              <a:latin typeface="Times New Roman" panose="02020603050405020304" pitchFamily="18" charset="0"/>
              <a:cs typeface="Times New Roman" panose="02020603050405020304" pitchFamily="18" charset="0"/>
            </a:endParaRPr>
          </a:p>
          <a:p>
            <a:r>
              <a:rPr lang="zh-CN" altLang="zh-CN" sz="2800" dirty="0">
                <a:latin typeface="Times New Roman" panose="02020603050405020304" pitchFamily="18" charset="0"/>
                <a:cs typeface="Times New Roman" panose="02020603050405020304" pitchFamily="18" charset="0"/>
              </a:rPr>
              <a:t>根据热力学，固体比热（或称定容比热、定容热容</a:t>
            </a:r>
            <a:r>
              <a:rPr lang="en-US" altLang="zh-CN" sz="2800" dirty="0">
                <a:latin typeface="Times New Roman" panose="02020603050405020304" pitchFamily="18" charset="0"/>
                <a:cs typeface="Times New Roman" panose="02020603050405020304" pitchFamily="18" charset="0"/>
              </a:rPr>
              <a:t>C</a:t>
            </a:r>
            <a:r>
              <a:rPr lang="en-US" altLang="zh-CN" sz="2800" baseline="-25000" dirty="0">
                <a:latin typeface="Times New Roman" panose="02020603050405020304" pitchFamily="18" charset="0"/>
                <a:cs typeface="Times New Roman" panose="02020603050405020304" pitchFamily="18" charset="0"/>
              </a:rPr>
              <a:t>V</a:t>
            </a:r>
            <a:r>
              <a:rPr lang="zh-CN" altLang="zh-CN" sz="2800" dirty="0">
                <a:latin typeface="Times New Roman" panose="02020603050405020304" pitchFamily="18" charset="0"/>
                <a:cs typeface="Times New Roman" panose="02020603050405020304" pitchFamily="18" charset="0"/>
              </a:rPr>
              <a:t>）的定义为：</a:t>
            </a:r>
          </a:p>
        </p:txBody>
      </p:sp>
      <p:sp>
        <p:nvSpPr>
          <p:cNvPr id="4"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04922745"/>
              </p:ext>
            </p:extLst>
          </p:nvPr>
        </p:nvGraphicFramePr>
        <p:xfrm>
          <a:off x="1362924" y="2199615"/>
          <a:ext cx="2362200" cy="1610591"/>
        </p:xfrm>
        <a:graphic>
          <a:graphicData uri="http://schemas.openxmlformats.org/presentationml/2006/ole">
            <mc:AlternateContent xmlns:mc="http://schemas.openxmlformats.org/markup-compatibility/2006">
              <mc:Choice xmlns:v="urn:schemas-microsoft-com:vml" Requires="v">
                <p:oleObj spid="_x0000_s65651" name="公式" r:id="rId3" imgW="838200" imgH="609600" progId="Equation.3">
                  <p:embed/>
                </p:oleObj>
              </mc:Choice>
              <mc:Fallback>
                <p:oleObj name="公式" r:id="rId3" imgW="838200" imgH="609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924" y="2199615"/>
                        <a:ext cx="2362200" cy="1610591"/>
                      </a:xfrm>
                      <a:prstGeom prst="rect">
                        <a:avLst/>
                      </a:prstGeom>
                      <a:noFill/>
                    </p:spPr>
                  </p:pic>
                </p:oleObj>
              </mc:Fallback>
            </mc:AlternateContent>
          </a:graphicData>
        </a:graphic>
      </p:graphicFrame>
      <p:sp>
        <p:nvSpPr>
          <p:cNvPr id="6" name="TextBox 5"/>
          <p:cNvSpPr txBox="1"/>
          <p:nvPr/>
        </p:nvSpPr>
        <p:spPr>
          <a:xfrm>
            <a:off x="419100" y="3810206"/>
            <a:ext cx="8724900" cy="3277820"/>
          </a:xfrm>
          <a:prstGeom prst="rect">
            <a:avLst/>
          </a:prstGeom>
          <a:noFill/>
        </p:spPr>
        <p:txBody>
          <a:bodyPr wrap="square" rtlCol="0">
            <a:spAutoFit/>
          </a:bodyPr>
          <a:lstStyle/>
          <a:p>
            <a:pPr>
              <a:lnSpc>
                <a:spcPct val="150000"/>
              </a:lnSpc>
            </a:pPr>
            <a:r>
              <a:rPr lang="zh-CN" altLang="zh-CN" sz="2400" dirty="0">
                <a:solidFill>
                  <a:srgbClr val="002060"/>
                </a:solidFill>
                <a:latin typeface="Times New Roman" panose="02020603050405020304" pitchFamily="18" charset="0"/>
                <a:cs typeface="Times New Roman" panose="02020603050405020304" pitchFamily="18" charset="0"/>
              </a:rPr>
              <a:t>其中</a:t>
            </a:r>
            <a:r>
              <a:rPr lang="en-US" altLang="zh-CN" sz="2400" dirty="0">
                <a:solidFill>
                  <a:srgbClr val="002060"/>
                </a:solidFill>
                <a:latin typeface="Times New Roman" panose="02020603050405020304" pitchFamily="18" charset="0"/>
                <a:cs typeface="Times New Roman" panose="02020603050405020304" pitchFamily="18" charset="0"/>
              </a:rPr>
              <a:t>       </a:t>
            </a:r>
            <a:r>
              <a:rPr lang="zh-CN" altLang="zh-CN" sz="2400" dirty="0">
                <a:solidFill>
                  <a:srgbClr val="002060"/>
                </a:solidFill>
                <a:latin typeface="Times New Roman" panose="02020603050405020304" pitchFamily="18" charset="0"/>
                <a:cs typeface="Times New Roman" panose="02020603050405020304" pitchFamily="18" charset="0"/>
              </a:rPr>
              <a:t>为固体的平衡内能，一般条件下，</a:t>
            </a:r>
            <a:r>
              <a:rPr lang="zh-CN" altLang="zh-CN" sz="2400" b="1" dirty="0">
                <a:solidFill>
                  <a:srgbClr val="002060"/>
                </a:solidFill>
                <a:latin typeface="Times New Roman" panose="02020603050405020304" pitchFamily="18" charset="0"/>
                <a:cs typeface="Times New Roman" panose="02020603050405020304" pitchFamily="18" charset="0"/>
              </a:rPr>
              <a:t>固体内能包括晶格振动能量和电子运动能量</a:t>
            </a:r>
            <a:r>
              <a:rPr lang="zh-CN" altLang="zh-CN" sz="2400" dirty="0">
                <a:solidFill>
                  <a:srgbClr val="002060"/>
                </a:solidFill>
                <a:latin typeface="Times New Roman" panose="02020603050405020304" pitchFamily="18" charset="0"/>
                <a:cs typeface="Times New Roman" panose="02020603050405020304" pitchFamily="18" charset="0"/>
              </a:rPr>
              <a:t>，</a:t>
            </a:r>
            <a:r>
              <a:rPr lang="zh-CN" altLang="zh-CN" sz="2400" b="1" dirty="0">
                <a:solidFill>
                  <a:srgbClr val="002060"/>
                </a:solidFill>
                <a:latin typeface="Times New Roman" panose="02020603050405020304" pitchFamily="18" charset="0"/>
                <a:cs typeface="Times New Roman" panose="02020603050405020304" pitchFamily="18" charset="0"/>
              </a:rPr>
              <a:t>在不同的温度下晶格振动能量及电子振动能量的变化对比热都有贡献，在温度不太低时，电子对比热的贡献远比晶格的贡献小</a:t>
            </a:r>
            <a:r>
              <a:rPr lang="zh-CN" altLang="zh-CN" sz="2400" dirty="0">
                <a:solidFill>
                  <a:srgbClr val="002060"/>
                </a:solidFill>
                <a:latin typeface="Times New Roman" panose="02020603050405020304" pitchFamily="18" charset="0"/>
                <a:cs typeface="Times New Roman" panose="02020603050405020304" pitchFamily="18" charset="0"/>
              </a:rPr>
              <a:t>。所以，在本节讨论中忽略去电子的影响，</a:t>
            </a:r>
            <a:r>
              <a:rPr lang="zh-CN" altLang="zh-CN" sz="2400" b="1" dirty="0">
                <a:solidFill>
                  <a:srgbClr val="002060"/>
                </a:solidFill>
                <a:latin typeface="Times New Roman" panose="02020603050405020304" pitchFamily="18" charset="0"/>
                <a:cs typeface="Times New Roman" panose="02020603050405020304" pitchFamily="18" charset="0"/>
              </a:rPr>
              <a:t>只考虑晶格振动对比热的贡献</a:t>
            </a:r>
            <a:r>
              <a:rPr lang="zh-CN" altLang="zh-CN" sz="2400" dirty="0">
                <a:solidFill>
                  <a:srgbClr val="002060"/>
                </a:solidFill>
                <a:latin typeface="Times New Roman" panose="02020603050405020304" pitchFamily="18" charset="0"/>
                <a:cs typeface="Times New Roman" panose="02020603050405020304" pitchFamily="18" charset="0"/>
              </a:rPr>
              <a:t>。</a:t>
            </a:r>
          </a:p>
          <a:p>
            <a:pPr>
              <a:lnSpc>
                <a:spcPct val="150000"/>
              </a:lnSpc>
            </a:pPr>
            <a:endParaRPr lang="zh-CN" altLang="en-US" dirty="0">
              <a:solidFill>
                <a:srgbClr val="002060"/>
              </a:solidFill>
              <a:latin typeface="Times New Roman" panose="02020603050405020304" pitchFamily="18" charset="0"/>
              <a:cs typeface="Times New Roman" panose="02020603050405020304" pitchFamily="18" charset="0"/>
            </a:endParaRPr>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400075982"/>
              </p:ext>
            </p:extLst>
          </p:nvPr>
        </p:nvGraphicFramePr>
        <p:xfrm>
          <a:off x="1172424" y="3962400"/>
          <a:ext cx="381000" cy="448235"/>
        </p:xfrm>
        <a:graphic>
          <a:graphicData uri="http://schemas.openxmlformats.org/presentationml/2006/ole">
            <mc:AlternateContent xmlns:mc="http://schemas.openxmlformats.org/markup-compatibility/2006">
              <mc:Choice xmlns:v="urn:schemas-microsoft-com:vml" Requires="v">
                <p:oleObj spid="_x0000_s65652" name="公式" r:id="rId5" imgW="164957" imgH="190335" progId="Equation.3">
                  <p:embed/>
                </p:oleObj>
              </mc:Choice>
              <mc:Fallback>
                <p:oleObj name="公式" r:id="rId5" imgW="164957" imgH="190335"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2424" y="3962400"/>
                        <a:ext cx="381000" cy="448235"/>
                      </a:xfrm>
                      <a:prstGeom prst="rect">
                        <a:avLst/>
                      </a:prstGeom>
                      <a:noFill/>
                    </p:spPr>
                  </p:pic>
                </p:oleObj>
              </mc:Fallback>
            </mc:AlternateContent>
          </a:graphicData>
        </a:graphic>
      </p:graphicFrame>
    </p:spTree>
    <p:extLst>
      <p:ext uri="{BB962C8B-B14F-4D97-AF65-F5344CB8AC3E}">
        <p14:creationId xmlns:p14="http://schemas.microsoft.com/office/powerpoint/2010/main" val="188693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0"/>
          <p:cNvGraphicFramePr>
            <a:graphicFrameLocks noChangeAspect="1"/>
          </p:cNvGraphicFramePr>
          <p:nvPr/>
        </p:nvGraphicFramePr>
        <p:xfrm>
          <a:off x="1295400" y="533400"/>
          <a:ext cx="4572000" cy="868363"/>
        </p:xfrm>
        <a:graphic>
          <a:graphicData uri="http://schemas.openxmlformats.org/presentationml/2006/ole">
            <mc:AlternateContent xmlns:mc="http://schemas.openxmlformats.org/markup-compatibility/2006">
              <mc:Choice xmlns:v="urn:schemas-microsoft-com:vml" Requires="v">
                <p:oleObj spid="_x0000_s11816" name="公式" r:id="rId3" imgW="2057400" imgH="393700" progId="Equation.3">
                  <p:embed/>
                </p:oleObj>
              </mc:Choice>
              <mc:Fallback>
                <p:oleObj name="公式" r:id="rId3" imgW="2057400" imgH="3937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33400"/>
                        <a:ext cx="4572000"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9"/>
          <p:cNvGraphicFramePr>
            <a:graphicFrameLocks noChangeAspect="1"/>
          </p:cNvGraphicFramePr>
          <p:nvPr/>
        </p:nvGraphicFramePr>
        <p:xfrm>
          <a:off x="6705600" y="609600"/>
          <a:ext cx="1371600" cy="769938"/>
        </p:xfrm>
        <a:graphic>
          <a:graphicData uri="http://schemas.openxmlformats.org/presentationml/2006/ole">
            <mc:AlternateContent xmlns:mc="http://schemas.openxmlformats.org/markup-compatibility/2006">
              <mc:Choice xmlns:v="urn:schemas-microsoft-com:vml" Requires="v">
                <p:oleObj spid="_x0000_s11817" name="公式" r:id="rId5" imgW="698197" imgH="393529" progId="Equation.3">
                  <p:embed/>
                </p:oleObj>
              </mc:Choice>
              <mc:Fallback>
                <p:oleObj name="公式" r:id="rId5" imgW="698197" imgH="393529"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609600"/>
                        <a:ext cx="13716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8"/>
          <p:cNvGraphicFramePr>
            <a:graphicFrameLocks noChangeAspect="1"/>
          </p:cNvGraphicFramePr>
          <p:nvPr/>
        </p:nvGraphicFramePr>
        <p:xfrm>
          <a:off x="1371600" y="1828800"/>
          <a:ext cx="1143000" cy="533400"/>
        </p:xfrm>
        <a:graphic>
          <a:graphicData uri="http://schemas.openxmlformats.org/presentationml/2006/ole">
            <mc:AlternateContent xmlns:mc="http://schemas.openxmlformats.org/markup-compatibility/2006">
              <mc:Choice xmlns:v="urn:schemas-microsoft-com:vml" Requires="v">
                <p:oleObj spid="_x0000_s11818" name="公式" r:id="rId7" imgW="431613" imgH="203112" progId="Equation.3">
                  <p:embed/>
                </p:oleObj>
              </mc:Choice>
              <mc:Fallback>
                <p:oleObj name="公式" r:id="rId7" imgW="431613" imgH="203112"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1828800"/>
                        <a:ext cx="1143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7"/>
          <p:cNvGraphicFramePr>
            <a:graphicFrameLocks noChangeAspect="1"/>
          </p:cNvGraphicFramePr>
          <p:nvPr/>
        </p:nvGraphicFramePr>
        <p:xfrm>
          <a:off x="1295400" y="2667000"/>
          <a:ext cx="2667000" cy="869950"/>
        </p:xfrm>
        <a:graphic>
          <a:graphicData uri="http://schemas.openxmlformats.org/presentationml/2006/ole">
            <mc:AlternateContent xmlns:mc="http://schemas.openxmlformats.org/markup-compatibility/2006">
              <mc:Choice xmlns:v="urn:schemas-microsoft-com:vml" Requires="v">
                <p:oleObj spid="_x0000_s11819" name="公式" r:id="rId9" imgW="1371600" imgH="444500" progId="Equation.3">
                  <p:embed/>
                </p:oleObj>
              </mc:Choice>
              <mc:Fallback>
                <p:oleObj name="公式" r:id="rId9" imgW="1371600" imgH="4445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2667000"/>
                        <a:ext cx="26670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nvGraphicFramePr>
        <p:xfrm>
          <a:off x="4800600" y="2895600"/>
          <a:ext cx="1600200" cy="415925"/>
        </p:xfrm>
        <a:graphic>
          <a:graphicData uri="http://schemas.openxmlformats.org/presentationml/2006/ole">
            <mc:AlternateContent xmlns:mc="http://schemas.openxmlformats.org/markup-compatibility/2006">
              <mc:Choice xmlns:v="urn:schemas-microsoft-com:vml" Requires="v">
                <p:oleObj spid="_x0000_s11820" name="公式" r:id="rId11" imgW="698197" imgH="177723" progId="Equation.3">
                  <p:embed/>
                </p:oleObj>
              </mc:Choice>
              <mc:Fallback>
                <p:oleObj name="公式" r:id="rId11" imgW="698197" imgH="177723"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600" y="2895600"/>
                        <a:ext cx="16002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1" name="Object 5"/>
          <p:cNvGraphicFramePr>
            <a:graphicFrameLocks noChangeAspect="1"/>
          </p:cNvGraphicFramePr>
          <p:nvPr/>
        </p:nvGraphicFramePr>
        <p:xfrm>
          <a:off x="1219200" y="3962400"/>
          <a:ext cx="2743200" cy="895350"/>
        </p:xfrm>
        <a:graphic>
          <a:graphicData uri="http://schemas.openxmlformats.org/presentationml/2006/ole">
            <mc:AlternateContent xmlns:mc="http://schemas.openxmlformats.org/markup-compatibility/2006">
              <mc:Choice xmlns:v="urn:schemas-microsoft-com:vml" Requires="v">
                <p:oleObj spid="_x0000_s11821" name="公式" r:id="rId13" imgW="1371600" imgH="444500" progId="Equation.3">
                  <p:embed/>
                </p:oleObj>
              </mc:Choice>
              <mc:Fallback>
                <p:oleObj name="公式" r:id="rId13" imgW="1371600" imgH="44450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9200" y="3962400"/>
                        <a:ext cx="27432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4"/>
          <p:cNvGraphicFramePr>
            <a:graphicFrameLocks noChangeAspect="1"/>
          </p:cNvGraphicFramePr>
          <p:nvPr/>
        </p:nvGraphicFramePr>
        <p:xfrm>
          <a:off x="4724400" y="4191000"/>
          <a:ext cx="1714500" cy="446088"/>
        </p:xfrm>
        <a:graphic>
          <a:graphicData uri="http://schemas.openxmlformats.org/presentationml/2006/ole">
            <mc:AlternateContent xmlns:mc="http://schemas.openxmlformats.org/markup-compatibility/2006">
              <mc:Choice xmlns:v="urn:schemas-microsoft-com:vml" Requires="v">
                <p:oleObj spid="_x0000_s11822" name="公式" r:id="rId15" imgW="698197" imgH="177723" progId="Equation.3">
                  <p:embed/>
                </p:oleObj>
              </mc:Choice>
              <mc:Fallback>
                <p:oleObj name="公式" r:id="rId15" imgW="698197" imgH="177723"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4191000"/>
                        <a:ext cx="1714500"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5" name="Rectangle 11"/>
          <p:cNvSpPr>
            <a:spLocks noChangeArrowheads="1"/>
          </p:cNvSpPr>
          <p:nvPr/>
        </p:nvSpPr>
        <p:spPr bwMode="auto">
          <a:xfrm>
            <a:off x="3543300" y="1103313"/>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000">
                <a:latin typeface="Times New Roman" pitchFamily="18" charset="0"/>
                <a:cs typeface="Times New Roman" pitchFamily="18" charset="0"/>
              </a:rPr>
              <a:t>     </a:t>
            </a:r>
            <a:endParaRPr lang="en-US" altLang="zh-CN"/>
          </a:p>
        </p:txBody>
      </p:sp>
      <p:sp>
        <p:nvSpPr>
          <p:cNvPr id="11276" name="Rectangle 14"/>
          <p:cNvSpPr>
            <a:spLocks noChangeArrowheads="1"/>
          </p:cNvSpPr>
          <p:nvPr/>
        </p:nvSpPr>
        <p:spPr bwMode="auto">
          <a:xfrm>
            <a:off x="2971800" y="19050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a:latin typeface="Times New Roman" pitchFamily="18" charset="0"/>
                <a:cs typeface="Times New Roman" pitchFamily="18" charset="0"/>
              </a:rPr>
              <a:t>（晶体的体积）</a:t>
            </a:r>
            <a:endParaRPr lang="zh-CN" altLang="en-US" sz="2000"/>
          </a:p>
        </p:txBody>
      </p:sp>
      <p:sp>
        <p:nvSpPr>
          <p:cNvPr id="11277" name="Rectangle 16"/>
          <p:cNvSpPr>
            <a:spLocks noChangeArrowheads="1"/>
          </p:cNvSpPr>
          <p:nvPr/>
        </p:nvSpPr>
        <p:spPr bwMode="auto">
          <a:xfrm>
            <a:off x="4038600" y="2925763"/>
            <a:ext cx="541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latin typeface="Times New Roman" pitchFamily="18" charset="0"/>
                <a:cs typeface="Times New Roman" pitchFamily="18" charset="0"/>
              </a:rPr>
              <a:t>（                        间纵波的振动方式）</a:t>
            </a:r>
            <a:endParaRPr lang="zh-CN" altLang="en-US" sz="2400"/>
          </a:p>
          <a:p>
            <a:r>
              <a:rPr lang="zh-CN" altLang="en-US" sz="1000">
                <a:latin typeface="Times New Roman" pitchFamily="18" charset="0"/>
                <a:cs typeface="Times New Roman" pitchFamily="18" charset="0"/>
              </a:rPr>
              <a:t>  </a:t>
            </a:r>
            <a:endParaRPr lang="zh-CN" altLang="en-US"/>
          </a:p>
        </p:txBody>
      </p:sp>
      <p:sp>
        <p:nvSpPr>
          <p:cNvPr id="11278" name="Rectangle 18"/>
          <p:cNvSpPr>
            <a:spLocks noChangeArrowheads="1"/>
          </p:cNvSpPr>
          <p:nvPr/>
        </p:nvSpPr>
        <p:spPr bwMode="auto">
          <a:xfrm>
            <a:off x="3810000" y="4191000"/>
            <a:ext cx="533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a:latin typeface="Times New Roman" pitchFamily="18" charset="0"/>
                <a:cs typeface="Times New Roman" pitchFamily="18" charset="0"/>
              </a:rPr>
              <a:t>（                              间横波的振动方式）</a:t>
            </a:r>
            <a:endParaRPr lang="zh-CN" altLang="en-US" sz="2400" dirty="0"/>
          </a:p>
        </p:txBody>
      </p:sp>
      <p:sp>
        <p:nvSpPr>
          <p:cNvPr id="11279" name="Text Box 19"/>
          <p:cNvSpPr txBox="1">
            <a:spLocks noChangeArrowheads="1"/>
          </p:cNvSpPr>
          <p:nvPr/>
        </p:nvSpPr>
        <p:spPr bwMode="auto">
          <a:xfrm>
            <a:off x="609600" y="29718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t>故</a:t>
            </a:r>
          </a:p>
        </p:txBody>
      </p:sp>
      <p:graphicFrame>
        <p:nvGraphicFramePr>
          <p:cNvPr id="11273" name="Object 24"/>
          <p:cNvGraphicFramePr>
            <a:graphicFrameLocks noChangeAspect="1"/>
          </p:cNvGraphicFramePr>
          <p:nvPr/>
        </p:nvGraphicFramePr>
        <p:xfrm>
          <a:off x="1371600" y="5638800"/>
          <a:ext cx="533400" cy="427038"/>
        </p:xfrm>
        <a:graphic>
          <a:graphicData uri="http://schemas.openxmlformats.org/presentationml/2006/ole">
            <mc:AlternateContent xmlns:mc="http://schemas.openxmlformats.org/markup-compatibility/2006">
              <mc:Choice xmlns:v="urn:schemas-microsoft-com:vml" Requires="v">
                <p:oleObj spid="_x0000_s11823" name="公式" r:id="rId17" imgW="190417" imgH="152334" progId="Equation.3">
                  <p:embed/>
                </p:oleObj>
              </mc:Choice>
              <mc:Fallback>
                <p:oleObj name="公式" r:id="rId17" imgW="190417" imgH="152334"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1600" y="5638800"/>
                        <a:ext cx="5334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23"/>
          <p:cNvGraphicFramePr>
            <a:graphicFrameLocks noChangeAspect="1"/>
          </p:cNvGraphicFramePr>
          <p:nvPr/>
        </p:nvGraphicFramePr>
        <p:xfrm>
          <a:off x="2133600" y="5257800"/>
          <a:ext cx="4038600" cy="1049338"/>
        </p:xfrm>
        <a:graphic>
          <a:graphicData uri="http://schemas.openxmlformats.org/presentationml/2006/ole">
            <mc:AlternateContent xmlns:mc="http://schemas.openxmlformats.org/markup-compatibility/2006">
              <mc:Choice xmlns:v="urn:schemas-microsoft-com:vml" Requires="v">
                <p:oleObj spid="_x0000_s11824" name="公式" r:id="rId19" imgW="1943100" imgH="508000" progId="Equation.3">
                  <p:embed/>
                </p:oleObj>
              </mc:Choice>
              <mc:Fallback>
                <p:oleObj name="公式" r:id="rId19" imgW="1943100" imgH="50800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33600" y="5257800"/>
                        <a:ext cx="4038600"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0" name="Rectangle 25"/>
          <p:cNvSpPr>
            <a:spLocks noChangeArrowheads="1"/>
          </p:cNvSpPr>
          <p:nvPr/>
        </p:nvSpPr>
        <p:spPr bwMode="auto">
          <a:xfrm>
            <a:off x="0" y="2008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69620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6629400" cy="800219"/>
          </a:xfrm>
          <a:prstGeom prst="rect">
            <a:avLst/>
          </a:prstGeom>
          <a:noFill/>
        </p:spPr>
        <p:txBody>
          <a:bodyPr wrap="square" rtlCol="0">
            <a:spAutoFit/>
          </a:bodyPr>
          <a:lstStyle/>
          <a:p>
            <a:r>
              <a:rPr lang="en-US" altLang="zh-CN" sz="2800" dirty="0"/>
              <a:t>2</a:t>
            </a:r>
            <a:r>
              <a:rPr lang="zh-CN" altLang="zh-CN" sz="2800" dirty="0"/>
              <a:t>．能量和比热的计算</a:t>
            </a:r>
          </a:p>
          <a:p>
            <a:endParaRPr lang="zh-CN" altLang="en-US" dirty="0"/>
          </a:p>
        </p:txBody>
      </p:sp>
      <p:sp>
        <p:nvSpPr>
          <p:cNvPr id="3" name="矩形 2"/>
          <p:cNvSpPr/>
          <p:nvPr/>
        </p:nvSpPr>
        <p:spPr>
          <a:xfrm>
            <a:off x="685800" y="1600200"/>
            <a:ext cx="7468711" cy="461665"/>
          </a:xfrm>
          <a:prstGeom prst="rect">
            <a:avLst/>
          </a:prstGeom>
        </p:spPr>
        <p:txBody>
          <a:bodyPr wrap="none">
            <a:spAutoFit/>
          </a:bodyPr>
          <a:lstStyle/>
          <a:p>
            <a:r>
              <a:rPr lang="zh-CN" altLang="zh-CN" sz="2400" dirty="0"/>
              <a:t>根据</a:t>
            </a:r>
            <a:r>
              <a:rPr lang="en-US" altLang="zh-CN" sz="2400" dirty="0"/>
              <a:t>                                </a:t>
            </a:r>
            <a:r>
              <a:rPr lang="zh-CN" altLang="zh-CN" sz="2400" dirty="0"/>
              <a:t>，代入</a:t>
            </a:r>
            <a:r>
              <a:rPr lang="en-US" altLang="zh-CN" sz="2400" dirty="0"/>
              <a:t>E</a:t>
            </a:r>
            <a:r>
              <a:rPr lang="zh-CN" altLang="zh-CN" sz="2400" dirty="0"/>
              <a:t>和</a:t>
            </a:r>
            <a:r>
              <a:rPr lang="en-US" altLang="zh-CN" sz="2400" i="1" dirty="0"/>
              <a:t>C</a:t>
            </a:r>
            <a:r>
              <a:rPr lang="en-US" altLang="zh-CN" sz="2400" i="1" baseline="-25000" dirty="0"/>
              <a:t>V</a:t>
            </a:r>
            <a:r>
              <a:rPr lang="zh-CN" altLang="zh-CN" sz="2400" dirty="0"/>
              <a:t>的积分表达式：</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507373004"/>
              </p:ext>
            </p:extLst>
          </p:nvPr>
        </p:nvGraphicFramePr>
        <p:xfrm>
          <a:off x="1466445" y="1409818"/>
          <a:ext cx="2532928" cy="952381"/>
        </p:xfrm>
        <a:graphic>
          <a:graphicData uri="http://schemas.openxmlformats.org/presentationml/2006/ole">
            <mc:AlternateContent xmlns:mc="http://schemas.openxmlformats.org/markup-compatibility/2006">
              <mc:Choice xmlns:v="urn:schemas-microsoft-com:vml" Requires="v">
                <p:oleObj spid="_x0000_s24823" name="公式" r:id="rId3" imgW="1167893" imgH="444307" progId="Equation.3">
                  <p:embed/>
                </p:oleObj>
              </mc:Choice>
              <mc:Fallback>
                <p:oleObj name="公式" r:id="rId3" imgW="1167893" imgH="44430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445" y="1409818"/>
                        <a:ext cx="2532928" cy="952381"/>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44346043"/>
              </p:ext>
            </p:extLst>
          </p:nvPr>
        </p:nvGraphicFramePr>
        <p:xfrm>
          <a:off x="1066800" y="2438400"/>
          <a:ext cx="5593976" cy="914400"/>
        </p:xfrm>
        <a:graphic>
          <a:graphicData uri="http://schemas.openxmlformats.org/presentationml/2006/ole">
            <mc:AlternateContent xmlns:mc="http://schemas.openxmlformats.org/markup-compatibility/2006">
              <mc:Choice xmlns:v="urn:schemas-microsoft-com:vml" Requires="v">
                <p:oleObj spid="_x0000_s24824" name="公式" r:id="rId5" imgW="2971800" imgH="482600" progId="Equation.3">
                  <p:embed/>
                </p:oleObj>
              </mc:Choice>
              <mc:Fallback>
                <p:oleObj name="公式" r:id="rId5" imgW="2971800" imgH="482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438400"/>
                        <a:ext cx="5593976" cy="91440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02385471"/>
              </p:ext>
            </p:extLst>
          </p:nvPr>
        </p:nvGraphicFramePr>
        <p:xfrm>
          <a:off x="933509" y="3505200"/>
          <a:ext cx="5806847" cy="1223665"/>
        </p:xfrm>
        <a:graphic>
          <a:graphicData uri="http://schemas.openxmlformats.org/presentationml/2006/ole">
            <mc:AlternateContent xmlns:mc="http://schemas.openxmlformats.org/markup-compatibility/2006">
              <mc:Choice xmlns:v="urn:schemas-microsoft-com:vml" Requires="v">
                <p:oleObj spid="_x0000_s24825" name="公式" r:id="rId7" imgW="2489200" imgH="520700" progId="Equation.3">
                  <p:embed/>
                </p:oleObj>
              </mc:Choice>
              <mc:Fallback>
                <p:oleObj name="公式" r:id="rId7" imgW="2489200" imgH="520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509" y="3505200"/>
                        <a:ext cx="5806847" cy="1223665"/>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16281802"/>
              </p:ext>
            </p:extLst>
          </p:nvPr>
        </p:nvGraphicFramePr>
        <p:xfrm>
          <a:off x="1471513" y="5257800"/>
          <a:ext cx="6682998" cy="1247775"/>
        </p:xfrm>
        <a:graphic>
          <a:graphicData uri="http://schemas.openxmlformats.org/presentationml/2006/ole">
            <mc:AlternateContent xmlns:mc="http://schemas.openxmlformats.org/markup-compatibility/2006">
              <mc:Choice xmlns:v="urn:schemas-microsoft-com:vml" Requires="v">
                <p:oleObj spid="_x0000_s24826" name="公式" r:id="rId9" imgW="3009900" imgH="558800" progId="Equation.3">
                  <p:embed/>
                </p:oleObj>
              </mc:Choice>
              <mc:Fallback>
                <p:oleObj name="公式" r:id="rId9" imgW="3009900" imgH="5588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1513" y="5257800"/>
                        <a:ext cx="6682998" cy="1247775"/>
                      </a:xfrm>
                      <a:prstGeom prst="rect">
                        <a:avLst/>
                      </a:prstGeom>
                      <a:noFill/>
                    </p:spPr>
                  </p:pic>
                </p:oleObj>
              </mc:Fallback>
            </mc:AlternateContent>
          </a:graphicData>
        </a:graphic>
      </p:graphicFrame>
      <p:sp>
        <p:nvSpPr>
          <p:cNvPr id="9"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9"/>
          <p:cNvSpPr>
            <a:spLocks noChangeArrowheads="1"/>
          </p:cNvSpPr>
          <p:nvPr/>
        </p:nvSpPr>
        <p:spPr bwMode="auto">
          <a:xfrm>
            <a:off x="0" y="9429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0"/>
          <p:cNvSpPr>
            <a:spLocks noChangeArrowheads="1"/>
          </p:cNvSpPr>
          <p:nvPr/>
        </p:nvSpPr>
        <p:spPr bwMode="auto">
          <a:xfrm>
            <a:off x="533400" y="5105400"/>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得：</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526951901"/>
              </p:ext>
            </p:extLst>
          </p:nvPr>
        </p:nvGraphicFramePr>
        <p:xfrm>
          <a:off x="1066800" y="454670"/>
          <a:ext cx="5762134" cy="1197620"/>
        </p:xfrm>
        <a:graphic>
          <a:graphicData uri="http://schemas.openxmlformats.org/presentationml/2006/ole">
            <mc:AlternateContent xmlns:mc="http://schemas.openxmlformats.org/markup-compatibility/2006">
              <mc:Choice xmlns:v="urn:schemas-microsoft-com:vml" Requires="v">
                <p:oleObj spid="_x0000_s57649" name="公式" r:id="rId3" imgW="2425700" imgH="508000" progId="Equation.3">
                  <p:embed/>
                </p:oleObj>
              </mc:Choice>
              <mc:Fallback>
                <p:oleObj name="公式" r:id="rId3" imgW="2425700" imgH="508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54670"/>
                        <a:ext cx="5762134" cy="1197620"/>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76829863"/>
              </p:ext>
            </p:extLst>
          </p:nvPr>
        </p:nvGraphicFramePr>
        <p:xfrm>
          <a:off x="1828800" y="1874359"/>
          <a:ext cx="1295400" cy="925285"/>
        </p:xfrm>
        <a:graphic>
          <a:graphicData uri="http://schemas.openxmlformats.org/presentationml/2006/ole">
            <mc:AlternateContent xmlns:mc="http://schemas.openxmlformats.org/markup-compatibility/2006">
              <mc:Choice xmlns:v="urn:schemas-microsoft-com:vml" Requires="v">
                <p:oleObj spid="_x0000_s57650" name="公式" r:id="rId5" imgW="596900" imgH="431800" progId="Equation.3">
                  <p:embed/>
                </p:oleObj>
              </mc:Choice>
              <mc:Fallback>
                <p:oleObj name="公式" r:id="rId5" imgW="5969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874359"/>
                        <a:ext cx="1295400" cy="925285"/>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72851424"/>
              </p:ext>
            </p:extLst>
          </p:nvPr>
        </p:nvGraphicFramePr>
        <p:xfrm>
          <a:off x="3810000" y="1905000"/>
          <a:ext cx="1378575" cy="899903"/>
        </p:xfrm>
        <a:graphic>
          <a:graphicData uri="http://schemas.openxmlformats.org/presentationml/2006/ole">
            <mc:AlternateContent xmlns:mc="http://schemas.openxmlformats.org/markup-compatibility/2006">
              <mc:Choice xmlns:v="urn:schemas-microsoft-com:vml" Requires="v">
                <p:oleObj spid="_x0000_s57651" name="公式" r:id="rId7" imgW="685502" imgH="444307" progId="Equation.3">
                  <p:embed/>
                </p:oleObj>
              </mc:Choice>
              <mc:Fallback>
                <p:oleObj name="公式" r:id="rId7" imgW="685502" imgH="444307"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1905000"/>
                        <a:ext cx="1378575" cy="899903"/>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6847192"/>
              </p:ext>
            </p:extLst>
          </p:nvPr>
        </p:nvGraphicFramePr>
        <p:xfrm>
          <a:off x="533400" y="3204276"/>
          <a:ext cx="5639733" cy="1145233"/>
        </p:xfrm>
        <a:graphic>
          <a:graphicData uri="http://schemas.openxmlformats.org/presentationml/2006/ole">
            <mc:AlternateContent xmlns:mc="http://schemas.openxmlformats.org/markup-compatibility/2006">
              <mc:Choice xmlns:v="urn:schemas-microsoft-com:vml" Requires="v">
                <p:oleObj spid="_x0000_s57652" name="公式" r:id="rId9" imgW="2489200" imgH="508000" progId="Equation.3">
                  <p:embed/>
                </p:oleObj>
              </mc:Choice>
              <mc:Fallback>
                <p:oleObj name="公式" r:id="rId9" imgW="2489200" imgH="50800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3204276"/>
                        <a:ext cx="5639733" cy="1145233"/>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27432161"/>
              </p:ext>
            </p:extLst>
          </p:nvPr>
        </p:nvGraphicFramePr>
        <p:xfrm>
          <a:off x="1238365" y="4600606"/>
          <a:ext cx="4273434" cy="1475718"/>
        </p:xfrm>
        <a:graphic>
          <a:graphicData uri="http://schemas.openxmlformats.org/presentationml/2006/ole">
            <mc:AlternateContent xmlns:mc="http://schemas.openxmlformats.org/markup-compatibility/2006">
              <mc:Choice xmlns:v="urn:schemas-microsoft-com:vml" Requires="v">
                <p:oleObj spid="_x0000_s57653" name="公式" r:id="rId11" imgW="1320800" imgH="457200" progId="Equation.3">
                  <p:embed/>
                </p:oleObj>
              </mc:Choice>
              <mc:Fallback>
                <p:oleObj name="公式" r:id="rId11" imgW="1320800" imgH="457200" progId="Equation.3">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8365" y="4600606"/>
                        <a:ext cx="4273434" cy="1475718"/>
                      </a:xfrm>
                      <a:prstGeom prst="rect">
                        <a:avLst/>
                      </a:prstGeom>
                      <a:noFill/>
                    </p:spPr>
                  </p:pic>
                </p:oleObj>
              </mc:Fallback>
            </mc:AlternateContent>
          </a:graphicData>
        </a:graphic>
      </p:graphicFrame>
      <p:sp>
        <p:nvSpPr>
          <p:cNvPr id="9" name="Rectangle 6"/>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sp>
        <p:nvSpPr>
          <p:cNvPr id="10" name="Rectangle 7"/>
          <p:cNvSpPr>
            <a:spLocks noChangeArrowheads="1"/>
          </p:cNvSpPr>
          <p:nvPr/>
        </p:nvSpPr>
        <p:spPr bwMode="auto">
          <a:xfrm>
            <a:off x="184731" y="142145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其中：</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p:txBody>
      </p:sp>
      <p:sp>
        <p:nvSpPr>
          <p:cNvPr id="12" name="Rectangle 9"/>
          <p:cNvSpPr>
            <a:spLocks noChangeArrowheads="1"/>
          </p:cNvSpPr>
          <p:nvPr/>
        </p:nvSpPr>
        <p:spPr bwMode="auto">
          <a:xfrm>
            <a:off x="5486399" y="2281535"/>
            <a:ext cx="2698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Deby</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特征温度）</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3" name="Rectangle 10"/>
          <p:cNvSpPr>
            <a:spLocks noChangeArrowheads="1"/>
          </p:cNvSpPr>
          <p:nvPr/>
        </p:nvSpPr>
        <p:spPr bwMode="auto">
          <a:xfrm>
            <a:off x="6324600" y="3581400"/>
            <a:ext cx="2698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Deby</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比热函数）</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99874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813559372"/>
              </p:ext>
            </p:extLst>
          </p:nvPr>
        </p:nvGraphicFramePr>
        <p:xfrm>
          <a:off x="2057400" y="64912"/>
          <a:ext cx="1828800" cy="884903"/>
        </p:xfrm>
        <a:graphic>
          <a:graphicData uri="http://schemas.openxmlformats.org/presentationml/2006/ole">
            <mc:AlternateContent xmlns:mc="http://schemas.openxmlformats.org/markup-compatibility/2006">
              <mc:Choice xmlns:v="urn:schemas-microsoft-com:vml" Requires="v">
                <p:oleObj spid="_x0000_s58678" name="公式" r:id="rId3" imgW="888614" imgH="431613" progId="Equation.3">
                  <p:embed/>
                </p:oleObj>
              </mc:Choice>
              <mc:Fallback>
                <p:oleObj name="公式" r:id="rId3" imgW="888614" imgH="43161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64912"/>
                        <a:ext cx="1828800" cy="884903"/>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67102929"/>
              </p:ext>
            </p:extLst>
          </p:nvPr>
        </p:nvGraphicFramePr>
        <p:xfrm>
          <a:off x="762000" y="1143000"/>
          <a:ext cx="3704283" cy="812169"/>
        </p:xfrm>
        <a:graphic>
          <a:graphicData uri="http://schemas.openxmlformats.org/presentationml/2006/ole">
            <mc:AlternateContent xmlns:mc="http://schemas.openxmlformats.org/markup-compatibility/2006">
              <mc:Choice xmlns:v="urn:schemas-microsoft-com:vml" Requires="v">
                <p:oleObj spid="_x0000_s58679" name="公式" r:id="rId5" imgW="1777229" imgH="393529" progId="Equation.3">
                  <p:embed/>
                </p:oleObj>
              </mc:Choice>
              <mc:Fallback>
                <p:oleObj name="公式" r:id="rId5" imgW="1777229" imgH="39352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143000"/>
                        <a:ext cx="3704283" cy="812169"/>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60714489"/>
              </p:ext>
            </p:extLst>
          </p:nvPr>
        </p:nvGraphicFramePr>
        <p:xfrm>
          <a:off x="381000" y="2165908"/>
          <a:ext cx="7159928" cy="914400"/>
        </p:xfrm>
        <a:graphic>
          <a:graphicData uri="http://schemas.openxmlformats.org/presentationml/2006/ole">
            <mc:AlternateContent xmlns:mc="http://schemas.openxmlformats.org/markup-compatibility/2006">
              <mc:Choice xmlns:v="urn:schemas-microsoft-com:vml" Requires="v">
                <p:oleObj spid="_x0000_s58680" name="公式" r:id="rId7" imgW="3949700" imgH="508000" progId="Equation.3">
                  <p:embed/>
                </p:oleObj>
              </mc:Choice>
              <mc:Fallback>
                <p:oleObj name="公式" r:id="rId7" imgW="3949700" imgH="5080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165908"/>
                        <a:ext cx="7159928" cy="91440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623571"/>
              </p:ext>
            </p:extLst>
          </p:nvPr>
        </p:nvGraphicFramePr>
        <p:xfrm>
          <a:off x="457200" y="3352800"/>
          <a:ext cx="2396728" cy="581025"/>
        </p:xfrm>
        <a:graphic>
          <a:graphicData uri="http://schemas.openxmlformats.org/presentationml/2006/ole">
            <mc:AlternateContent xmlns:mc="http://schemas.openxmlformats.org/markup-compatibility/2006">
              <mc:Choice xmlns:v="urn:schemas-microsoft-com:vml" Requires="v">
                <p:oleObj spid="_x0000_s58681" name="公式" r:id="rId9" imgW="939800" imgH="228600" progId="Equation.3">
                  <p:embed/>
                </p:oleObj>
              </mc:Choice>
              <mc:Fallback>
                <p:oleObj name="公式" r:id="rId9" imgW="939800" imgH="22860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3352800"/>
                        <a:ext cx="2396728" cy="581025"/>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8996288"/>
              </p:ext>
            </p:extLst>
          </p:nvPr>
        </p:nvGraphicFramePr>
        <p:xfrm>
          <a:off x="333022" y="5181600"/>
          <a:ext cx="5310293" cy="1066800"/>
        </p:xfrm>
        <a:graphic>
          <a:graphicData uri="http://schemas.openxmlformats.org/presentationml/2006/ole">
            <mc:AlternateContent xmlns:mc="http://schemas.openxmlformats.org/markup-compatibility/2006">
              <mc:Choice xmlns:v="urn:schemas-microsoft-com:vml" Requires="v">
                <p:oleObj spid="_x0000_s58682" name="公式" r:id="rId11" imgW="2133600" imgH="431800" progId="Equation.3">
                  <p:embed/>
                </p:oleObj>
              </mc:Choice>
              <mc:Fallback>
                <p:oleObj name="公式" r:id="rId11" imgW="2133600" imgH="431800" progId="Equation.3">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022" y="5181600"/>
                        <a:ext cx="5310293" cy="1066800"/>
                      </a:xfrm>
                      <a:prstGeom prst="rect">
                        <a:avLst/>
                      </a:prstGeom>
                      <a:noFill/>
                    </p:spPr>
                  </p:pic>
                </p:oleObj>
              </mc:Fallback>
            </mc:AlternateContent>
          </a:graphicData>
        </a:graphic>
      </p:graphicFrame>
      <p:sp>
        <p:nvSpPr>
          <p:cNvPr id="9" name="Rectangle 6"/>
          <p:cNvSpPr>
            <a:spLocks noChangeArrowheads="1"/>
          </p:cNvSpPr>
          <p:nvPr/>
        </p:nvSpPr>
        <p:spPr bwMode="auto">
          <a:xfrm>
            <a:off x="0" y="228600"/>
            <a:ext cx="21852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）高温下：</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0" name="Rectangle 7"/>
          <p:cNvSpPr>
            <a:spLocks noChangeArrowheads="1"/>
          </p:cNvSpPr>
          <p:nvPr/>
        </p:nvSpPr>
        <p:spPr bwMode="auto">
          <a:xfrm>
            <a:off x="4114800" y="229585"/>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，则有</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p:txBody>
      </p:sp>
      <p:sp>
        <p:nvSpPr>
          <p:cNvPr id="11" name="Rectangle 8"/>
          <p:cNvSpPr>
            <a:spLocks noChangeArrowheads="1"/>
          </p:cNvSpPr>
          <p:nvPr/>
        </p:nvSpPr>
        <p:spPr bwMode="auto">
          <a:xfrm>
            <a:off x="5029200" y="1371600"/>
            <a:ext cx="34163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很小时只取前两项）</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2" name="Rectangle 9"/>
          <p:cNvSpPr>
            <a:spLocks noChangeArrowheads="1"/>
          </p:cNvSpPr>
          <p:nvPr/>
        </p:nvSpPr>
        <p:spPr bwMode="auto">
          <a:xfrm>
            <a:off x="7574127" y="2521803"/>
            <a:ext cx="17427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x+1→1</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
        <p:nvSpPr>
          <p:cNvPr id="13" name="Rectangle 10"/>
          <p:cNvSpPr>
            <a:spLocks noChangeArrowheads="1"/>
          </p:cNvSpPr>
          <p:nvPr/>
        </p:nvSpPr>
        <p:spPr bwMode="auto">
          <a:xfrm>
            <a:off x="304800" y="4114800"/>
            <a:ext cx="67409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）低温下</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H</a:t>
            </a:r>
            <a:r>
              <a:rPr kumimoji="0" lang="en-US" altLang="zh-CN" sz="2400" b="0"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D</a:t>
            </a:r>
            <a:r>
              <a:rPr kumimoji="0" lang="en-US" altLang="zh-CN"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a:t>
            </a: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很大，故积分式中上限可写成∞</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则</a:t>
            </a:r>
            <a:endParaRPr kumimoji="0" lang="zh-CN" altLang="en-US" sz="2400" b="0" i="0" u="none" strike="noStrike" cap="none" normalizeH="0" baseline="0" dirty="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86487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04801"/>
            <a:ext cx="8229600" cy="1143000"/>
          </a:xfrm>
        </p:spPr>
        <p:txBody>
          <a:bodyPr/>
          <a:lstStyle/>
          <a:p>
            <a:pPr marL="0" indent="0">
              <a:buNone/>
            </a:pPr>
            <a:r>
              <a:rPr lang="zh-CN" altLang="zh-CN" sz="2400" dirty="0"/>
              <a:t>且低温下</a:t>
            </a:r>
            <a:r>
              <a:rPr lang="en-US" altLang="zh-CN" sz="2400" dirty="0"/>
              <a:t>                            </a:t>
            </a:r>
            <a:r>
              <a:rPr lang="zh-CN" altLang="zh-CN" sz="2400" dirty="0"/>
              <a:t>，</a:t>
            </a:r>
            <a:r>
              <a:rPr lang="en-US" altLang="zh-CN" sz="2400" dirty="0"/>
              <a:t>     </a:t>
            </a:r>
            <a:r>
              <a:rPr lang="zh-CN" altLang="zh-CN" sz="2400" dirty="0"/>
              <a:t>很小，则进行下列变换：（泰勒定律，对任意</a:t>
            </a:r>
            <a:r>
              <a:rPr lang="en-US" altLang="zh-CN" sz="2400" dirty="0"/>
              <a:t>x</a:t>
            </a:r>
            <a:r>
              <a:rPr lang="zh-CN" altLang="zh-CN" sz="2400" dirty="0"/>
              <a:t>有：</a:t>
            </a:r>
          </a:p>
          <a:p>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579866042"/>
              </p:ext>
            </p:extLst>
          </p:nvPr>
        </p:nvGraphicFramePr>
        <p:xfrm>
          <a:off x="1905000" y="152400"/>
          <a:ext cx="1905000" cy="629174"/>
        </p:xfrm>
        <a:graphic>
          <a:graphicData uri="http://schemas.openxmlformats.org/presentationml/2006/ole">
            <mc:AlternateContent xmlns:mc="http://schemas.openxmlformats.org/markup-compatibility/2006">
              <mc:Choice xmlns:v="urn:schemas-microsoft-com:vml" Requires="v">
                <p:oleObj spid="_x0000_s59877" name="公式" r:id="rId3" imgW="1040948" imgH="342751" progId="Equation.3">
                  <p:embed/>
                </p:oleObj>
              </mc:Choice>
              <mc:Fallback>
                <p:oleObj name="公式" r:id="rId3" imgW="1040948" imgH="342751"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52400"/>
                        <a:ext cx="1905000" cy="629174"/>
                      </a:xfrm>
                      <a:prstGeom prst="rect">
                        <a:avLst/>
                      </a:prstGeom>
                      <a:noFill/>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134384128"/>
              </p:ext>
            </p:extLst>
          </p:nvPr>
        </p:nvGraphicFramePr>
        <p:xfrm>
          <a:off x="4267200" y="228600"/>
          <a:ext cx="609600" cy="508000"/>
        </p:xfrm>
        <a:graphic>
          <a:graphicData uri="http://schemas.openxmlformats.org/presentationml/2006/ole">
            <mc:AlternateContent xmlns:mc="http://schemas.openxmlformats.org/markup-compatibility/2006">
              <mc:Choice xmlns:v="urn:schemas-microsoft-com:vml" Requires="v">
                <p:oleObj spid="_x0000_s59878" name="公式" r:id="rId5" imgW="228600" imgH="190500" progId="Equation.3">
                  <p:embed/>
                </p:oleObj>
              </mc:Choice>
              <mc:Fallback>
                <p:oleObj name="公式" r:id="rId5" imgW="228600" imgH="1905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28600"/>
                        <a:ext cx="609600" cy="508000"/>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02144183"/>
              </p:ext>
            </p:extLst>
          </p:nvPr>
        </p:nvGraphicFramePr>
        <p:xfrm>
          <a:off x="201767" y="1523823"/>
          <a:ext cx="8740466" cy="762353"/>
        </p:xfrm>
        <a:graphic>
          <a:graphicData uri="http://schemas.openxmlformats.org/presentationml/2006/ole">
            <mc:AlternateContent xmlns:mc="http://schemas.openxmlformats.org/markup-compatibility/2006">
              <mc:Choice xmlns:v="urn:schemas-microsoft-com:vml" Requires="v">
                <p:oleObj spid="_x0000_s59879" name="公式" r:id="rId7" imgW="4699000" imgH="406400" progId="Equation.3">
                  <p:embed/>
                </p:oleObj>
              </mc:Choice>
              <mc:Fallback>
                <p:oleObj name="公式" r:id="rId7" imgW="4699000" imgH="4064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767" y="1523823"/>
                        <a:ext cx="8740466" cy="762353"/>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1130337"/>
              </p:ext>
            </p:extLst>
          </p:nvPr>
        </p:nvGraphicFramePr>
        <p:xfrm>
          <a:off x="266700" y="2743200"/>
          <a:ext cx="8610600" cy="752084"/>
        </p:xfrm>
        <a:graphic>
          <a:graphicData uri="http://schemas.openxmlformats.org/presentationml/2006/ole">
            <mc:AlternateContent xmlns:mc="http://schemas.openxmlformats.org/markup-compatibility/2006">
              <mc:Choice xmlns:v="urn:schemas-microsoft-com:vml" Requires="v">
                <p:oleObj spid="_x0000_s59880" name="公式" r:id="rId9" imgW="5346700" imgH="419100" progId="Equation.3">
                  <p:embed/>
                </p:oleObj>
              </mc:Choice>
              <mc:Fallback>
                <p:oleObj name="公式" r:id="rId9" imgW="5346700" imgH="4191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 y="2743200"/>
                        <a:ext cx="8610600" cy="752084"/>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27148970"/>
              </p:ext>
            </p:extLst>
          </p:nvPr>
        </p:nvGraphicFramePr>
        <p:xfrm>
          <a:off x="0" y="2514600"/>
          <a:ext cx="381000" cy="304800"/>
        </p:xfrm>
        <a:graphic>
          <a:graphicData uri="http://schemas.openxmlformats.org/presentationml/2006/ole">
            <mc:AlternateContent xmlns:mc="http://schemas.openxmlformats.org/markup-compatibility/2006">
              <mc:Choice xmlns:v="urn:schemas-microsoft-com:vml" Requires="v">
                <p:oleObj spid="_x0000_s59881" name="公式" r:id="rId11" imgW="190417" imgH="152334" progId="Equation.3">
                  <p:embed/>
                </p:oleObj>
              </mc:Choice>
              <mc:Fallback>
                <p:oleObj name="公式" r:id="rId11" imgW="190417" imgH="152334"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514600"/>
                        <a:ext cx="381000" cy="30480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76634272"/>
              </p:ext>
            </p:extLst>
          </p:nvPr>
        </p:nvGraphicFramePr>
        <p:xfrm>
          <a:off x="228953" y="3810000"/>
          <a:ext cx="8629650" cy="838200"/>
        </p:xfrm>
        <a:graphic>
          <a:graphicData uri="http://schemas.openxmlformats.org/presentationml/2006/ole">
            <mc:AlternateContent xmlns:mc="http://schemas.openxmlformats.org/markup-compatibility/2006">
              <mc:Choice xmlns:v="urn:schemas-microsoft-com:vml" Requires="v">
                <p:oleObj spid="_x0000_s59882" name="公式" r:id="rId13" imgW="4318000" imgH="419100" progId="Equation.3">
                  <p:embed/>
                </p:oleObj>
              </mc:Choice>
              <mc:Fallback>
                <p:oleObj name="公式" r:id="rId13" imgW="4318000" imgH="4191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953" y="3810000"/>
                        <a:ext cx="8629650" cy="83820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0480858"/>
              </p:ext>
            </p:extLst>
          </p:nvPr>
        </p:nvGraphicFramePr>
        <p:xfrm>
          <a:off x="0" y="5181600"/>
          <a:ext cx="533400" cy="426720"/>
        </p:xfrm>
        <a:graphic>
          <a:graphicData uri="http://schemas.openxmlformats.org/presentationml/2006/ole">
            <mc:AlternateContent xmlns:mc="http://schemas.openxmlformats.org/markup-compatibility/2006">
              <mc:Choice xmlns:v="urn:schemas-microsoft-com:vml" Requires="v">
                <p:oleObj spid="_x0000_s59883" name="公式" r:id="rId15" imgW="190417" imgH="152334" progId="Equation.3">
                  <p:embed/>
                </p:oleObj>
              </mc:Choice>
              <mc:Fallback>
                <p:oleObj name="公式" r:id="rId15" imgW="190417" imgH="152334"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181600"/>
                        <a:ext cx="533400" cy="426720"/>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598922048"/>
              </p:ext>
            </p:extLst>
          </p:nvPr>
        </p:nvGraphicFramePr>
        <p:xfrm>
          <a:off x="500062" y="5029200"/>
          <a:ext cx="8643938" cy="838200"/>
        </p:xfrm>
        <a:graphic>
          <a:graphicData uri="http://schemas.openxmlformats.org/presentationml/2006/ole">
            <mc:AlternateContent xmlns:mc="http://schemas.openxmlformats.org/markup-compatibility/2006">
              <mc:Choice xmlns:v="urn:schemas-microsoft-com:vml" Requires="v">
                <p:oleObj spid="_x0000_s59884" name="公式" r:id="rId16" imgW="4711700" imgH="431800" progId="Equation.3">
                  <p:embed/>
                </p:oleObj>
              </mc:Choice>
              <mc:Fallback>
                <p:oleObj name="公式" r:id="rId16" imgW="4711700" imgH="431800" progId="Equation.3">
                  <p:embed/>
                  <p:pic>
                    <p:nvPicPr>
                      <p:cNvPr id="0"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0062" y="5029200"/>
                        <a:ext cx="8643938" cy="838200"/>
                      </a:xfrm>
                      <a:prstGeom prst="rect">
                        <a:avLst/>
                      </a:prstGeom>
                      <a:noFill/>
                    </p:spPr>
                  </p:pic>
                </p:oleObj>
              </mc:Fallback>
            </mc:AlternateContent>
          </a:graphicData>
        </a:graphic>
      </p:graphicFrame>
      <p:sp>
        <p:nvSpPr>
          <p:cNvPr id="14"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13"/>
          <p:cNvSpPr>
            <a:spLocks noChangeArrowheads="1"/>
          </p:cNvSpPr>
          <p:nvPr/>
        </p:nvSpPr>
        <p:spPr bwMode="auto">
          <a:xfrm>
            <a:off x="0" y="133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15"/>
          <p:cNvSpPr>
            <a:spLocks noChangeArrowheads="1"/>
          </p:cNvSpPr>
          <p:nvPr/>
        </p:nvSpPr>
        <p:spPr bwMode="auto">
          <a:xfrm>
            <a:off x="0" y="1905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6"/>
          <p:cNvSpPr>
            <a:spLocks noChangeArrowheads="1"/>
          </p:cNvSpPr>
          <p:nvPr/>
        </p:nvSpPr>
        <p:spPr bwMode="auto">
          <a:xfrm>
            <a:off x="0"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矩形 19"/>
          <p:cNvSpPr/>
          <p:nvPr/>
        </p:nvSpPr>
        <p:spPr>
          <a:xfrm>
            <a:off x="1219200" y="6172200"/>
            <a:ext cx="6101350" cy="461665"/>
          </a:xfrm>
          <a:prstGeom prst="rect">
            <a:avLst/>
          </a:prstGeom>
          <a:solidFill>
            <a:srgbClr val="FFFF00"/>
          </a:solidFill>
          <a:ln w="19050">
            <a:solidFill>
              <a:srgbClr val="006666"/>
            </a:solidFill>
          </a:ln>
        </p:spPr>
        <p:txBody>
          <a:bodyPr wrap="none">
            <a:spAutoFit/>
          </a:bodyPr>
          <a:lstStyle/>
          <a:p>
            <a:r>
              <a:rPr lang="zh-CN" altLang="zh-CN" sz="2400" b="1" dirty="0">
                <a:solidFill>
                  <a:srgbClr val="FF0000"/>
                </a:solidFill>
              </a:rPr>
              <a:t>（低温下，</a:t>
            </a:r>
            <a:r>
              <a:rPr lang="en-US" altLang="zh-CN" sz="2400" b="1" dirty="0">
                <a:solidFill>
                  <a:srgbClr val="FF0000"/>
                </a:solidFill>
              </a:rPr>
              <a:t>C</a:t>
            </a:r>
            <a:r>
              <a:rPr lang="en-US" altLang="zh-CN" sz="2400" b="1" baseline="-25000" dirty="0">
                <a:solidFill>
                  <a:srgbClr val="FF0000"/>
                </a:solidFill>
              </a:rPr>
              <a:t>V</a:t>
            </a:r>
            <a:r>
              <a:rPr lang="zh-CN" altLang="zh-CN" sz="2400" b="1" dirty="0">
                <a:solidFill>
                  <a:srgbClr val="FF0000"/>
                </a:solidFill>
              </a:rPr>
              <a:t>同</a:t>
            </a:r>
            <a:r>
              <a:rPr lang="en-US" altLang="zh-CN" sz="2400" b="1" dirty="0">
                <a:solidFill>
                  <a:srgbClr val="FF0000"/>
                </a:solidFill>
              </a:rPr>
              <a:t>T</a:t>
            </a:r>
            <a:r>
              <a:rPr lang="en-US" altLang="zh-CN" sz="2400" b="1" baseline="30000" dirty="0">
                <a:solidFill>
                  <a:srgbClr val="FF0000"/>
                </a:solidFill>
              </a:rPr>
              <a:t>3</a:t>
            </a:r>
            <a:r>
              <a:rPr lang="zh-CN" altLang="zh-CN" sz="2400" b="1" dirty="0">
                <a:solidFill>
                  <a:srgbClr val="FF0000"/>
                </a:solidFill>
              </a:rPr>
              <a:t>成正比，即</a:t>
            </a:r>
            <a:r>
              <a:rPr lang="en-US" altLang="zh-CN" sz="2400" b="1" dirty="0">
                <a:solidFill>
                  <a:srgbClr val="FF0000"/>
                </a:solidFill>
              </a:rPr>
              <a:t>Debye</a:t>
            </a:r>
            <a:r>
              <a:rPr lang="zh-CN" altLang="zh-CN" sz="2400" b="1" dirty="0">
                <a:solidFill>
                  <a:srgbClr val="FF0000"/>
                </a:solidFill>
              </a:rPr>
              <a:t>定律）</a:t>
            </a:r>
            <a:endParaRPr lang="zh-CN" altLang="zh-CN" sz="2400" dirty="0">
              <a:solidFill>
                <a:srgbClr val="FF0000"/>
              </a:solidFill>
            </a:endParaRPr>
          </a:p>
        </p:txBody>
      </p:sp>
    </p:spTree>
    <p:extLst>
      <p:ext uri="{BB962C8B-B14F-4D97-AF65-F5344CB8AC3E}">
        <p14:creationId xmlns:p14="http://schemas.microsoft.com/office/powerpoint/2010/main" val="16166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0" y="609600"/>
            <a:ext cx="8001000" cy="1200329"/>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Debye</a:t>
            </a:r>
            <a:r>
              <a:rPr lang="zh-CN" altLang="zh-CN" sz="2400" dirty="0">
                <a:latin typeface="Times New Roman" panose="02020603050405020304" pitchFamily="18" charset="0"/>
                <a:cs typeface="Times New Roman" panose="02020603050405020304" pitchFamily="18" charset="0"/>
              </a:rPr>
              <a:t>模型对原子晶体及部分简单的离子晶体（例</a:t>
            </a:r>
            <a:r>
              <a:rPr lang="en-US" altLang="zh-CN" sz="2400" dirty="0">
                <a:latin typeface="Times New Roman" panose="02020603050405020304" pitchFamily="18" charset="0"/>
                <a:cs typeface="Times New Roman" panose="02020603050405020304" pitchFamily="18" charset="0"/>
              </a:rPr>
              <a:t>Al</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Ag</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
            </a:r>
            <a:r>
              <a:rPr lang="zh-CN"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KCl</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Al</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O</a:t>
            </a:r>
            <a:r>
              <a:rPr lang="en-US" altLang="zh-CN" sz="2400" baseline="-250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等）在较宽的温度范围内都与实验结果符合，可见比经典模型和</a:t>
            </a:r>
            <a:r>
              <a:rPr lang="en-US" altLang="zh-CN" sz="2400" dirty="0">
                <a:latin typeface="Times New Roman" panose="02020603050405020304" pitchFamily="18" charset="0"/>
                <a:cs typeface="Times New Roman" panose="02020603050405020304" pitchFamily="18" charset="0"/>
              </a:rPr>
              <a:t>Einstein</a:t>
            </a:r>
            <a:r>
              <a:rPr lang="zh-CN" altLang="zh-CN" sz="2400" dirty="0">
                <a:latin typeface="Times New Roman" panose="02020603050405020304" pitchFamily="18" charset="0"/>
                <a:cs typeface="Times New Roman" panose="02020603050405020304" pitchFamily="18" charset="0"/>
              </a:rPr>
              <a:t>模型都有改进，但也有不足。</a:t>
            </a:r>
          </a:p>
        </p:txBody>
      </p:sp>
      <p:sp>
        <p:nvSpPr>
          <p:cNvPr id="3" name="TextBox 2"/>
          <p:cNvSpPr txBox="1"/>
          <p:nvPr/>
        </p:nvSpPr>
        <p:spPr>
          <a:xfrm>
            <a:off x="609600" y="2590800"/>
            <a:ext cx="7772400" cy="2215991"/>
          </a:xfrm>
          <a:prstGeom prst="rect">
            <a:avLst/>
          </a:prstGeom>
          <a:noFill/>
        </p:spPr>
        <p:txBody>
          <a:bodyPr wrap="square" rtlCol="0">
            <a:spAutoFit/>
          </a:bodyPr>
          <a:lstStyle/>
          <a:p>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）只适用于振动频率较低的晶体，而不适应于包含有较高振动频率的化合物（弹性质、连续介质——低频、长波长、高频下（波长可短至原子间距数量级）量子效应体现出来</a:t>
            </a:r>
            <a:r>
              <a:rPr lang="zh-CN" altLang="zh-CN" sz="2400" b="1" dirty="0">
                <a:latin typeface="Times New Roman" panose="02020603050405020304" pitchFamily="18" charset="0"/>
                <a:cs typeface="Times New Roman" panose="02020603050405020304" pitchFamily="18" charset="0"/>
              </a:rPr>
              <a:t>不能把晶体作为连续体处理</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g(v)</a:t>
            </a:r>
            <a:r>
              <a:rPr lang="zh-CN" altLang="zh-CN" sz="2400" dirty="0">
                <a:latin typeface="Times New Roman" panose="02020603050405020304" pitchFamily="18" charset="0"/>
                <a:cs typeface="Times New Roman" panose="02020603050405020304" pitchFamily="18" charset="0"/>
              </a:rPr>
              <a:t>的求法不适用，即</a:t>
            </a:r>
            <a:r>
              <a:rPr lang="en-US" altLang="zh-CN" sz="2400" dirty="0">
                <a:latin typeface="Times New Roman" panose="02020603050405020304" pitchFamily="18" charset="0"/>
                <a:cs typeface="Times New Roman" panose="02020603050405020304" pitchFamily="18" charset="0"/>
              </a:rPr>
              <a:t>Debye</a:t>
            </a:r>
            <a:r>
              <a:rPr lang="zh-CN" altLang="zh-CN" sz="2400" dirty="0">
                <a:latin typeface="Times New Roman" panose="02020603050405020304" pitchFamily="18" charset="0"/>
                <a:cs typeface="Times New Roman" panose="02020603050405020304" pitchFamily="18" charset="0"/>
              </a:rPr>
              <a:t>的宏观近似不成立）。</a:t>
            </a:r>
          </a:p>
          <a:p>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533400" y="1952978"/>
            <a:ext cx="1124382" cy="523220"/>
          </a:xfrm>
          <a:prstGeom prst="rect">
            <a:avLst/>
          </a:prstGeom>
          <a:solidFill>
            <a:schemeClr val="accent2">
              <a:lumMod val="40000"/>
              <a:lumOff val="60000"/>
            </a:schemeClr>
          </a:solidFill>
          <a:ln>
            <a:solidFill>
              <a:schemeClr val="accent1"/>
            </a:solidFill>
          </a:ln>
        </p:spPr>
        <p:txBody>
          <a:bodyPr wrap="square">
            <a:spAutoFit/>
          </a:bodyPr>
          <a:lstStyle/>
          <a:p>
            <a:r>
              <a:rPr lang="zh-CN" altLang="zh-CN" sz="2800" dirty="0">
                <a:solidFill>
                  <a:srgbClr val="FF0000"/>
                </a:solidFill>
                <a:latin typeface="Times New Roman" panose="02020603050405020304" pitchFamily="18" charset="0"/>
                <a:cs typeface="Times New Roman" panose="02020603050405020304" pitchFamily="18" charset="0"/>
              </a:rPr>
              <a:t>不足：</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685800" y="4796893"/>
            <a:ext cx="7543800" cy="461665"/>
          </a:xfrm>
          <a:prstGeom prst="rect">
            <a:avLst/>
          </a:prstGeom>
        </p:spPr>
        <p:txBody>
          <a:bodyPr wrap="square">
            <a:spAutoFit/>
          </a:bodyPr>
          <a:lstStyle/>
          <a:p>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按其定义应与</a:t>
            </a:r>
            <a:r>
              <a:rPr lang="en-US" altLang="zh-CN" sz="2400" dirty="0">
                <a:latin typeface="Times New Roman" panose="02020603050405020304" pitchFamily="18" charset="0"/>
                <a:cs typeface="Times New Roman" panose="02020603050405020304" pitchFamily="18" charset="0"/>
              </a:rPr>
              <a:t>T</a:t>
            </a:r>
            <a:r>
              <a:rPr lang="zh-CN" altLang="zh-CN" sz="2400" dirty="0">
                <a:latin typeface="Times New Roman" panose="02020603050405020304" pitchFamily="18" charset="0"/>
                <a:cs typeface="Times New Roman" panose="02020603050405020304" pitchFamily="18" charset="0"/>
              </a:rPr>
              <a:t>无关，但实验表明</a:t>
            </a:r>
            <a:r>
              <a:rPr lang="en-US" altLang="zh-CN" sz="2400" i="1"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D</a:t>
            </a:r>
            <a:r>
              <a:rPr lang="zh-CN" altLang="zh-CN" sz="2400" dirty="0">
                <a:latin typeface="Times New Roman" panose="02020603050405020304" pitchFamily="18" charset="0"/>
                <a:cs typeface="Times New Roman" panose="02020603050405020304" pitchFamily="18" charset="0"/>
              </a:rPr>
              <a:t>同</a:t>
            </a:r>
            <a:r>
              <a:rPr lang="en-US" altLang="zh-CN" sz="2400" dirty="0">
                <a:latin typeface="Times New Roman" panose="02020603050405020304" pitchFamily="18" charset="0"/>
                <a:cs typeface="Times New Roman" panose="02020603050405020304" pitchFamily="18" charset="0"/>
              </a:rPr>
              <a:t>T</a:t>
            </a:r>
            <a:r>
              <a:rPr lang="zh-CN" altLang="zh-CN" sz="2400" dirty="0">
                <a:latin typeface="Times New Roman" panose="02020603050405020304" pitchFamily="18" charset="0"/>
                <a:cs typeface="Times New Roman" panose="02020603050405020304" pitchFamily="18" charset="0"/>
              </a:rPr>
              <a:t>有关。</a:t>
            </a:r>
          </a:p>
        </p:txBody>
      </p:sp>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182" y="4796893"/>
            <a:ext cx="4572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71689" y="5715000"/>
            <a:ext cx="7848600" cy="1107996"/>
          </a:xfrm>
          <a:prstGeom prst="rect">
            <a:avLst/>
          </a:prstGeom>
          <a:noFill/>
        </p:spPr>
        <p:txBody>
          <a:bodyPr wrap="square" rtlCol="0">
            <a:spAutoFit/>
          </a:bodyPr>
          <a:lstStyle/>
          <a:p>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Debye</a:t>
            </a:r>
            <a:r>
              <a:rPr lang="zh-CN" altLang="zh-CN" sz="2400" dirty="0">
                <a:latin typeface="Times New Roman" panose="02020603050405020304" pitchFamily="18" charset="0"/>
                <a:cs typeface="Times New Roman" panose="02020603050405020304" pitchFamily="18" charset="0"/>
              </a:rPr>
              <a:t>定律（低温下</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~T</a:t>
            </a:r>
            <a:r>
              <a:rPr lang="en-US" altLang="zh-CN" sz="2400" baseline="300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）只在</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范围内适用。</a:t>
            </a:r>
          </a:p>
          <a:p>
            <a:endParaRPr lang="zh-CN" altLang="en-US" dirty="0">
              <a:latin typeface="Times New Roman" panose="02020603050405020304" pitchFamily="18" charset="0"/>
              <a:cs typeface="Times New Roman" panose="02020603050405020304" pitchFamily="18" charset="0"/>
            </a:endParaRPr>
          </a:p>
        </p:txBody>
      </p:sp>
      <p:pic>
        <p:nvPicPr>
          <p:cNvPr id="1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141" y="5715000"/>
            <a:ext cx="4572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3"/>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cs typeface="Times New Roman" panose="02020603050405020304"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3303665698"/>
              </p:ext>
            </p:extLst>
          </p:nvPr>
        </p:nvGraphicFramePr>
        <p:xfrm>
          <a:off x="6019800" y="5617823"/>
          <a:ext cx="685800" cy="720969"/>
        </p:xfrm>
        <a:graphic>
          <a:graphicData uri="http://schemas.openxmlformats.org/presentationml/2006/ole">
            <mc:AlternateContent xmlns:mc="http://schemas.openxmlformats.org/markup-compatibility/2006">
              <mc:Choice xmlns:v="urn:schemas-microsoft-com:vml" Requires="v">
                <p:oleObj spid="_x0000_s27724" name="公式" r:id="rId4" imgW="368140" imgH="393529" progId="Equation.3">
                  <p:embed/>
                </p:oleObj>
              </mc:Choice>
              <mc:Fallback>
                <p:oleObj name="公式" r:id="rId4" imgW="368140" imgH="393529"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5617823"/>
                        <a:ext cx="685800" cy="720969"/>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7656"/>
                                        </p:tgtEl>
                                        <p:attrNameLst>
                                          <p:attrName>style.visibility</p:attrName>
                                        </p:attrNameLst>
                                      </p:cBhvr>
                                      <p:to>
                                        <p:strVal val="visible"/>
                                      </p:to>
                                    </p:set>
                                    <p:animEffect transition="in" filter="fade">
                                      <p:cBhvr>
                                        <p:cTn id="18" dur="500"/>
                                        <p:tgtEl>
                                          <p:spTgt spid="2765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0"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3400" y="596900"/>
            <a:ext cx="7924800"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en-US" altLang="zh-CN" sz="2400" dirty="0">
                <a:latin typeface="宋体" charset="-122"/>
              </a:rPr>
              <a:t>    </a:t>
            </a:r>
            <a:r>
              <a:rPr kumimoji="1" lang="zh-CN" altLang="en-US" sz="2400" dirty="0">
                <a:latin typeface="宋体" charset="-122"/>
              </a:rPr>
              <a:t>大多数固体，  定律是与实验符合的。温度越低，符合的越好。对于金属，低温下还要考虑电子的贡献，在非常低的温度下，电子对比热的贡献成为主要的，这时   定律不适用。但是扣除电子贡献后，晶格振动对比热的贡献仍与    成正比。</a:t>
            </a:r>
            <a:r>
              <a:rPr kumimoji="1" lang="zh-CN" altLang="en-US" sz="1100" dirty="0"/>
              <a:t> </a:t>
            </a:r>
            <a:endParaRPr kumimoji="1" lang="zh-CN" altLang="en-US" sz="2400" dirty="0">
              <a:latin typeface="Times New Roman" pitchFamily="18" charset="0"/>
            </a:endParaRPr>
          </a:p>
        </p:txBody>
      </p:sp>
      <p:graphicFrame>
        <p:nvGraphicFramePr>
          <p:cNvPr id="14339" name="Object 3"/>
          <p:cNvGraphicFramePr>
            <a:graphicFrameLocks noChangeAspect="1"/>
          </p:cNvGraphicFramePr>
          <p:nvPr>
            <p:extLst>
              <p:ext uri="{D42A27DB-BD31-4B8C-83A1-F6EECF244321}">
                <p14:modId xmlns:p14="http://schemas.microsoft.com/office/powerpoint/2010/main" val="3442415030"/>
              </p:ext>
            </p:extLst>
          </p:nvPr>
        </p:nvGraphicFramePr>
        <p:xfrm>
          <a:off x="1752600" y="2895600"/>
          <a:ext cx="381000" cy="381000"/>
        </p:xfrm>
        <a:graphic>
          <a:graphicData uri="http://schemas.openxmlformats.org/presentationml/2006/ole">
            <mc:AlternateContent xmlns:mc="http://schemas.openxmlformats.org/markup-compatibility/2006">
              <mc:Choice xmlns:v="urn:schemas-microsoft-com:vml" Requires="v">
                <p:oleObj spid="_x0000_s12476" r:id="rId3" imgW="190417" imgH="190417" progId="Equation.3">
                  <p:embed/>
                </p:oleObj>
              </mc:Choice>
              <mc:Fallback>
                <p:oleObj r:id="rId3" imgW="190417" imgH="19041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89560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642236381"/>
              </p:ext>
            </p:extLst>
          </p:nvPr>
        </p:nvGraphicFramePr>
        <p:xfrm>
          <a:off x="7772400" y="1794280"/>
          <a:ext cx="381000" cy="381000"/>
        </p:xfrm>
        <a:graphic>
          <a:graphicData uri="http://schemas.openxmlformats.org/presentationml/2006/ole">
            <mc:AlternateContent xmlns:mc="http://schemas.openxmlformats.org/markup-compatibility/2006">
              <mc:Choice xmlns:v="urn:schemas-microsoft-com:vml" Requires="v">
                <p:oleObj spid="_x0000_s12477" r:id="rId5" imgW="190417" imgH="190417" progId="Equation.3">
                  <p:embed/>
                </p:oleObj>
              </mc:Choice>
              <mc:Fallback>
                <p:oleObj r:id="rId5" imgW="190417" imgH="19041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79428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1" name="Object 5"/>
          <p:cNvGraphicFramePr>
            <a:graphicFrameLocks noChangeAspect="1"/>
          </p:cNvGraphicFramePr>
          <p:nvPr>
            <p:extLst>
              <p:ext uri="{D42A27DB-BD31-4B8C-83A1-F6EECF244321}">
                <p14:modId xmlns:p14="http://schemas.microsoft.com/office/powerpoint/2010/main" val="821170870"/>
              </p:ext>
            </p:extLst>
          </p:nvPr>
        </p:nvGraphicFramePr>
        <p:xfrm>
          <a:off x="2971800" y="611235"/>
          <a:ext cx="381000" cy="381000"/>
        </p:xfrm>
        <a:graphic>
          <a:graphicData uri="http://schemas.openxmlformats.org/presentationml/2006/ole">
            <mc:AlternateContent xmlns:mc="http://schemas.openxmlformats.org/markup-compatibility/2006">
              <mc:Choice xmlns:v="urn:schemas-microsoft-com:vml" Requires="v">
                <p:oleObj spid="_x0000_s12478" r:id="rId6" imgW="190417" imgH="190417" progId="Equation.3">
                  <p:embed/>
                </p:oleObj>
              </mc:Choice>
              <mc:Fallback>
                <p:oleObj r:id="rId6" imgW="190417" imgH="190417"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611235"/>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2" name="Text Box 6"/>
          <p:cNvSpPr txBox="1">
            <a:spLocks noChangeArrowheads="1"/>
          </p:cNvSpPr>
          <p:nvPr/>
        </p:nvSpPr>
        <p:spPr bwMode="auto">
          <a:xfrm>
            <a:off x="304800" y="4495800"/>
            <a:ext cx="8001000" cy="1384995"/>
          </a:xfrm>
          <a:prstGeom prst="rect">
            <a:avLst/>
          </a:prstGeom>
          <a:noFill/>
          <a:ln w="9525">
            <a:noFill/>
            <a:miter lim="800000"/>
            <a:headEnd/>
            <a:tailEnd/>
          </a:ln>
        </p:spPr>
        <p:txBody>
          <a:bodyPr>
            <a:spAutoFit/>
          </a:bodyPr>
          <a:lstStyle/>
          <a:p>
            <a:pPr eaLnBrk="0" hangingPunct="0">
              <a:spcBef>
                <a:spcPct val="50000"/>
              </a:spcBef>
              <a:buClr>
                <a:srgbClr val="990000"/>
              </a:buClr>
              <a:buSzPct val="110000"/>
              <a:defRPr/>
            </a:pPr>
            <a:r>
              <a:rPr lang="en-US" altLang="zh-CN" sz="2400" dirty="0">
                <a:solidFill>
                  <a:schemeClr val="folHlink"/>
                </a:solidFill>
                <a:latin typeface="宋体" charset="-122"/>
              </a:rPr>
              <a:t>      </a:t>
            </a:r>
            <a:r>
              <a:rPr lang="zh-CN" altLang="en-US" sz="2800" b="1" u="sng" dirty="0">
                <a:solidFill>
                  <a:schemeClr val="accent5">
                    <a:lumMod val="25000"/>
                  </a:schemeClr>
                </a:solidFill>
                <a:latin typeface="宋体" charset="-122"/>
              </a:rPr>
              <a:t>德拜模型在低温下时很成功的，原因是低温下长声学模的贡献时主要的，而长声学模性质很象弹性波（色散关系时线性的）</a:t>
            </a:r>
            <a:r>
              <a:rPr lang="zh-CN" altLang="en-US" sz="2800" u="sng" dirty="0">
                <a:solidFill>
                  <a:schemeClr val="folHlink"/>
                </a:solidFill>
                <a:latin typeface="宋体" charset="-122"/>
              </a:rPr>
              <a:t>。</a:t>
            </a:r>
            <a:r>
              <a:rPr lang="zh-CN" altLang="en-US" sz="2800" u="sng" dirty="0">
                <a:solidFill>
                  <a:schemeClr val="tx2"/>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par>
                                <p:cTn id="8" presetID="3" presetClass="entr" presetSubtype="10" fill="hold"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blinds(horizontal)">
                                      <p:cBhvr>
                                        <p:cTn id="10" dur="500"/>
                                        <p:tgtEl>
                                          <p:spTgt spid="14339"/>
                                        </p:tgtEl>
                                      </p:cBhvr>
                                    </p:animEffect>
                                  </p:childTnLst>
                                </p:cTn>
                              </p:par>
                              <p:par>
                                <p:cTn id="11" presetID="3" presetClass="entr" presetSubtype="10" fill="hold" nodeType="withEffect">
                                  <p:stCondLst>
                                    <p:cond delay="0"/>
                                  </p:stCondLst>
                                  <p:childTnLst>
                                    <p:set>
                                      <p:cBhvr>
                                        <p:cTn id="12" dur="1" fill="hold">
                                          <p:stCondLst>
                                            <p:cond delay="0"/>
                                          </p:stCondLst>
                                        </p:cTn>
                                        <p:tgtEl>
                                          <p:spTgt spid="14340"/>
                                        </p:tgtEl>
                                        <p:attrNameLst>
                                          <p:attrName>style.visibility</p:attrName>
                                        </p:attrNameLst>
                                      </p:cBhvr>
                                      <p:to>
                                        <p:strVal val="visible"/>
                                      </p:to>
                                    </p:set>
                                    <p:animEffect transition="in" filter="blinds(horizontal)">
                                      <p:cBhvr>
                                        <p:cTn id="13" dur="500"/>
                                        <p:tgtEl>
                                          <p:spTgt spid="14340"/>
                                        </p:tgtEl>
                                      </p:cBhvr>
                                    </p:animEffect>
                                  </p:childTnLst>
                                </p:cTn>
                              </p:par>
                              <p:par>
                                <p:cTn id="14" presetID="3" presetClass="entr" presetSubtype="10" fill="hold" nodeType="withEffect">
                                  <p:stCondLst>
                                    <p:cond delay="0"/>
                                  </p:stCondLst>
                                  <p:childTnLst>
                                    <p:set>
                                      <p:cBhvr>
                                        <p:cTn id="15" dur="1" fill="hold">
                                          <p:stCondLst>
                                            <p:cond delay="0"/>
                                          </p:stCondLst>
                                        </p:cTn>
                                        <p:tgtEl>
                                          <p:spTgt spid="14341"/>
                                        </p:tgtEl>
                                        <p:attrNameLst>
                                          <p:attrName>style.visibility</p:attrName>
                                        </p:attrNameLst>
                                      </p:cBhvr>
                                      <p:to>
                                        <p:strVal val="visible"/>
                                      </p:to>
                                    </p:set>
                                    <p:animEffect transition="in" filter="blinds(horizontal)">
                                      <p:cBhvr>
                                        <p:cTn id="16" dur="500"/>
                                        <p:tgtEl>
                                          <p:spTgt spid="143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342"/>
                                        </p:tgtEl>
                                        <p:attrNameLst>
                                          <p:attrName>style.visibility</p:attrName>
                                        </p:attrNameLst>
                                      </p:cBhvr>
                                      <p:to>
                                        <p:strVal val="visible"/>
                                      </p:to>
                                    </p:set>
                                    <p:animEffect transition="in" filter="blinds(horizontal)">
                                      <p:cBhvr>
                                        <p:cTn id="21"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F495C7-F336-442D-940C-31FEDD446B21}"/>
              </a:ext>
            </a:extLst>
          </p:cNvPr>
          <p:cNvPicPr>
            <a:picLocks noChangeAspect="1"/>
          </p:cNvPicPr>
          <p:nvPr/>
        </p:nvPicPr>
        <p:blipFill>
          <a:blip r:embed="rId2"/>
          <a:stretch>
            <a:fillRect/>
          </a:stretch>
        </p:blipFill>
        <p:spPr>
          <a:xfrm>
            <a:off x="0" y="657291"/>
            <a:ext cx="8719893" cy="5286309"/>
          </a:xfrm>
          <a:prstGeom prst="rect">
            <a:avLst/>
          </a:prstGeom>
        </p:spPr>
      </p:pic>
    </p:spTree>
    <p:extLst>
      <p:ext uri="{BB962C8B-B14F-4D97-AF65-F5344CB8AC3E}">
        <p14:creationId xmlns:p14="http://schemas.microsoft.com/office/powerpoint/2010/main" val="387750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11D7F1-F13A-465F-8ED3-A49F3194E45F}"/>
              </a:ext>
            </a:extLst>
          </p:cNvPr>
          <p:cNvPicPr>
            <a:picLocks noChangeAspect="1"/>
          </p:cNvPicPr>
          <p:nvPr/>
        </p:nvPicPr>
        <p:blipFill>
          <a:blip r:embed="rId2"/>
          <a:stretch>
            <a:fillRect/>
          </a:stretch>
        </p:blipFill>
        <p:spPr>
          <a:xfrm>
            <a:off x="152400" y="797983"/>
            <a:ext cx="8610600" cy="5262033"/>
          </a:xfrm>
          <a:prstGeom prst="rect">
            <a:avLst/>
          </a:prstGeom>
        </p:spPr>
      </p:pic>
    </p:spTree>
    <p:extLst>
      <p:ext uri="{BB962C8B-B14F-4D97-AF65-F5344CB8AC3E}">
        <p14:creationId xmlns:p14="http://schemas.microsoft.com/office/powerpoint/2010/main" val="30669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51771" y="273563"/>
            <a:ext cx="841404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800" dirty="0">
                <a:solidFill>
                  <a:schemeClr val="tx2"/>
                </a:solidFill>
                <a:latin typeface="Times New Roman" pitchFamily="18" charset="0"/>
                <a:cs typeface="Times New Roman" pitchFamily="18" charset="0"/>
              </a:rPr>
              <a:t>           </a:t>
            </a:r>
            <a:r>
              <a:rPr lang="en-US" altLang="zh-CN" sz="2800" dirty="0" smtClean="0">
                <a:solidFill>
                  <a:schemeClr val="tx2"/>
                </a:solidFill>
                <a:latin typeface="Times New Roman" pitchFamily="18" charset="0"/>
                <a:cs typeface="Times New Roman" pitchFamily="18" charset="0"/>
              </a:rPr>
              <a:t>1819</a:t>
            </a:r>
            <a:r>
              <a:rPr lang="zh-CN" altLang="en-US" sz="2800" dirty="0">
                <a:solidFill>
                  <a:schemeClr val="tx2"/>
                </a:solidFill>
                <a:latin typeface="宋体" charset="-122"/>
              </a:rPr>
              <a:t>年杜</a:t>
            </a:r>
            <a:r>
              <a:rPr lang="zh-CN" altLang="en-US" sz="2800" dirty="0" smtClean="0">
                <a:solidFill>
                  <a:schemeClr val="tx2"/>
                </a:solidFill>
                <a:latin typeface="宋体" charset="-122"/>
              </a:rPr>
              <a:t>龙和</a:t>
            </a:r>
            <a:r>
              <a:rPr lang="zh-CN" altLang="zh-CN" sz="2800" dirty="0" smtClean="0">
                <a:solidFill>
                  <a:schemeClr val="tx2"/>
                </a:solidFill>
                <a:latin typeface="宋体" charset="-122"/>
              </a:rPr>
              <a:t>珀</a:t>
            </a:r>
            <a:r>
              <a:rPr lang="zh-CN" altLang="en-US" sz="2800" dirty="0">
                <a:solidFill>
                  <a:schemeClr val="tx2"/>
                </a:solidFill>
                <a:latin typeface="宋体" charset="-122"/>
              </a:rPr>
              <a:t>替从</a:t>
            </a:r>
            <a:r>
              <a:rPr lang="zh-CN" altLang="en-US" sz="2800" dirty="0">
                <a:solidFill>
                  <a:schemeClr val="tx2"/>
                </a:solidFill>
                <a:latin typeface="宋体" charset="-122"/>
              </a:rPr>
              <a:t>实验中发现大多数固体摩尔比热都相同，等于</a:t>
            </a:r>
            <a:r>
              <a:rPr lang="en-US" altLang="zh-CN" sz="2800" dirty="0">
                <a:solidFill>
                  <a:schemeClr val="tx2"/>
                </a:solidFill>
                <a:latin typeface="Times New Roman" pitchFamily="18" charset="0"/>
                <a:cs typeface="Times New Roman" pitchFamily="18" charset="0"/>
              </a:rPr>
              <a:t>3R</a:t>
            </a:r>
            <a:r>
              <a:rPr lang="zh-CN" altLang="en-US" sz="2800" dirty="0">
                <a:solidFill>
                  <a:schemeClr val="tx2"/>
                </a:solidFill>
                <a:latin typeface="宋体" charset="-122"/>
              </a:rPr>
              <a:t>，</a:t>
            </a:r>
            <a:r>
              <a:rPr lang="en-US" altLang="zh-CN" sz="2800" dirty="0">
                <a:solidFill>
                  <a:schemeClr val="tx2"/>
                </a:solidFill>
                <a:latin typeface="Times New Roman" pitchFamily="18" charset="0"/>
                <a:cs typeface="Times New Roman" pitchFamily="18" charset="0"/>
              </a:rPr>
              <a:t>R</a:t>
            </a:r>
            <a:r>
              <a:rPr lang="zh-CN" altLang="en-US" sz="2800" dirty="0">
                <a:solidFill>
                  <a:schemeClr val="tx2"/>
                </a:solidFill>
                <a:latin typeface="宋体" charset="-122"/>
              </a:rPr>
              <a:t>为普适气体常数，称为</a:t>
            </a:r>
            <a:r>
              <a:rPr lang="zh-CN" altLang="en-US" sz="2800" dirty="0">
                <a:solidFill>
                  <a:schemeClr val="tx2"/>
                </a:solidFill>
                <a:latin typeface="Times New Roman" pitchFamily="18" charset="0"/>
                <a:cs typeface="Times New Roman" pitchFamily="18" charset="0"/>
              </a:rPr>
              <a:t> </a:t>
            </a:r>
            <a:r>
              <a:rPr lang="zh-CN" altLang="en-US" sz="2800" dirty="0">
                <a:solidFill>
                  <a:schemeClr val="tx2"/>
                </a:solidFill>
                <a:latin typeface="宋体" charset="-122"/>
              </a:rPr>
              <a:t>杜龙玻替定律</a:t>
            </a:r>
            <a:r>
              <a:rPr lang="en-US" altLang="zh-CN" sz="2800" dirty="0">
                <a:solidFill>
                  <a:schemeClr val="tx2"/>
                </a:solidFill>
                <a:latin typeface="宋体" charset="-122"/>
              </a:rPr>
              <a:t>(</a:t>
            </a:r>
            <a:r>
              <a:rPr lang="en-US" altLang="zh-CN" sz="2800" dirty="0" err="1">
                <a:solidFill>
                  <a:schemeClr val="tx2"/>
                </a:solidFill>
                <a:latin typeface="宋体" charset="-122"/>
              </a:rPr>
              <a:t>Dulong</a:t>
            </a:r>
            <a:r>
              <a:rPr lang="en-US" altLang="zh-CN" sz="2800" dirty="0">
                <a:solidFill>
                  <a:schemeClr val="tx2"/>
                </a:solidFill>
                <a:latin typeface="宋体" charset="-122"/>
              </a:rPr>
              <a:t>-Petit)</a:t>
            </a:r>
            <a:r>
              <a:rPr lang="en-US" altLang="zh-CN" sz="2800" dirty="0">
                <a:solidFill>
                  <a:schemeClr val="tx2"/>
                </a:solidFill>
              </a:rPr>
              <a:t> </a:t>
            </a:r>
          </a:p>
        </p:txBody>
      </p:sp>
      <p:sp>
        <p:nvSpPr>
          <p:cNvPr id="4100" name="Rectangle 4"/>
          <p:cNvSpPr>
            <a:spLocks noChangeArrowheads="1"/>
          </p:cNvSpPr>
          <p:nvPr/>
        </p:nvSpPr>
        <p:spPr bwMode="auto">
          <a:xfrm>
            <a:off x="268872" y="1733935"/>
            <a:ext cx="8496946" cy="279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en-US" altLang="zh-CN" sz="2400" dirty="0">
                <a:latin typeface="宋体" charset="-122"/>
              </a:rPr>
              <a:t>    </a:t>
            </a:r>
            <a:r>
              <a:rPr kumimoji="1" lang="zh-CN" altLang="en-US" sz="2400" dirty="0">
                <a:latin typeface="宋体" charset="-122"/>
              </a:rPr>
              <a:t>这一定律很容意用经典统计理论解释，若认为固体中每个原子都在平衡位置附近作简谐振动，每个原子有</a:t>
            </a:r>
            <a:r>
              <a:rPr kumimoji="1" lang="en-US" altLang="zh-CN" sz="2400" dirty="0">
                <a:latin typeface="Times New Roman" pitchFamily="18" charset="0"/>
                <a:cs typeface="Times New Roman" pitchFamily="18" charset="0"/>
              </a:rPr>
              <a:t>3</a:t>
            </a:r>
            <a:r>
              <a:rPr kumimoji="1" lang="zh-CN" altLang="en-US" sz="2400" dirty="0">
                <a:latin typeface="宋体" charset="-122"/>
              </a:rPr>
              <a:t>个振动自由度，按</a:t>
            </a:r>
            <a:r>
              <a:rPr kumimoji="1" lang="zh-CN" altLang="en-US" sz="2400" b="1" dirty="0">
                <a:solidFill>
                  <a:srgbClr val="FF0000"/>
                </a:solidFill>
                <a:latin typeface="宋体" charset="-122"/>
              </a:rPr>
              <a:t>能量均分定理</a:t>
            </a:r>
            <a:r>
              <a:rPr kumimoji="1" lang="zh-CN" altLang="en-US" sz="2400" dirty="0">
                <a:latin typeface="宋体" charset="-122"/>
              </a:rPr>
              <a:t>，每一振动自由度的平均动能和势能都等于       ，所以每个原子的平均能量为        ，设一摩尔固体的原子数为</a:t>
            </a:r>
            <a:r>
              <a:rPr kumimoji="1" lang="en-US" altLang="zh-CN" sz="2400" dirty="0">
                <a:latin typeface="Times New Roman" pitchFamily="18" charset="0"/>
                <a:cs typeface="Times New Roman" pitchFamily="18" charset="0"/>
              </a:rPr>
              <a:t>N</a:t>
            </a:r>
            <a:r>
              <a:rPr kumimoji="1" lang="zh-CN" altLang="en-US" sz="2400" dirty="0">
                <a:latin typeface="宋体" charset="-122"/>
              </a:rPr>
              <a:t>，则总的平均能量为           ，比热为</a:t>
            </a:r>
            <a:r>
              <a:rPr kumimoji="1" lang="zh-CN" altLang="en-US" sz="2400" dirty="0"/>
              <a:t> </a:t>
            </a:r>
            <a:endParaRPr kumimoji="1" lang="zh-CN" altLang="en-US" sz="2400" dirty="0">
              <a:latin typeface="Times New Roman" pitchFamily="18" charset="0"/>
            </a:endParaRPr>
          </a:p>
        </p:txBody>
      </p:sp>
      <p:graphicFrame>
        <p:nvGraphicFramePr>
          <p:cNvPr id="4101" name="Object 5"/>
          <p:cNvGraphicFramePr>
            <a:graphicFrameLocks noChangeAspect="1"/>
          </p:cNvGraphicFramePr>
          <p:nvPr>
            <p:extLst>
              <p:ext uri="{D42A27DB-BD31-4B8C-83A1-F6EECF244321}">
                <p14:modId xmlns:p14="http://schemas.microsoft.com/office/powerpoint/2010/main" val="678772367"/>
              </p:ext>
            </p:extLst>
          </p:nvPr>
        </p:nvGraphicFramePr>
        <p:xfrm>
          <a:off x="685800" y="3460686"/>
          <a:ext cx="1143000" cy="546847"/>
        </p:xfrm>
        <a:graphic>
          <a:graphicData uri="http://schemas.openxmlformats.org/presentationml/2006/ole">
            <mc:AlternateContent xmlns:mc="http://schemas.openxmlformats.org/markup-compatibility/2006">
              <mc:Choice xmlns:v="urn:schemas-microsoft-com:vml" Requires="v">
                <p:oleObj spid="_x0000_s66777" r:id="rId3" imgW="457002" imgH="215806" progId="Equation.3">
                  <p:embed/>
                </p:oleObj>
              </mc:Choice>
              <mc:Fallback>
                <p:oleObj r:id="rId3" imgW="457002"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460686"/>
                        <a:ext cx="1143000" cy="546847"/>
                      </a:xfrm>
                      <a:prstGeom prst="rect">
                        <a:avLst/>
                      </a:prstGeom>
                      <a:noFill/>
                      <a:extLst/>
                    </p:spPr>
                  </p:pic>
                </p:oleObj>
              </mc:Fallback>
            </mc:AlternateContent>
          </a:graphicData>
        </a:graphic>
      </p:graphicFrame>
      <p:graphicFrame>
        <p:nvGraphicFramePr>
          <p:cNvPr id="4102" name="Object 6"/>
          <p:cNvGraphicFramePr>
            <a:graphicFrameLocks noChangeAspect="1"/>
          </p:cNvGraphicFramePr>
          <p:nvPr>
            <p:extLst>
              <p:ext uri="{D42A27DB-BD31-4B8C-83A1-F6EECF244321}">
                <p14:modId xmlns:p14="http://schemas.microsoft.com/office/powerpoint/2010/main" val="1378392080"/>
              </p:ext>
            </p:extLst>
          </p:nvPr>
        </p:nvGraphicFramePr>
        <p:xfrm>
          <a:off x="5890952" y="3352874"/>
          <a:ext cx="1019859" cy="632100"/>
        </p:xfrm>
        <a:graphic>
          <a:graphicData uri="http://schemas.openxmlformats.org/presentationml/2006/ole">
            <mc:AlternateContent xmlns:mc="http://schemas.openxmlformats.org/markup-compatibility/2006">
              <mc:Choice xmlns:v="urn:schemas-microsoft-com:vml" Requires="v">
                <p:oleObj spid="_x0000_s66778" r:id="rId5" imgW="355292" imgH="215713" progId="Equation.3">
                  <p:embed/>
                </p:oleObj>
              </mc:Choice>
              <mc:Fallback>
                <p:oleObj r:id="rId5" imgW="355292"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952" y="3352874"/>
                        <a:ext cx="1019859" cy="632100"/>
                      </a:xfrm>
                      <a:prstGeom prst="rect">
                        <a:avLst/>
                      </a:prstGeom>
                      <a:noFill/>
                      <a:extLst/>
                    </p:spPr>
                  </p:pic>
                </p:oleObj>
              </mc:Fallback>
            </mc:AlternateContent>
          </a:graphicData>
        </a:graphic>
      </p:graphicFrame>
      <p:graphicFrame>
        <p:nvGraphicFramePr>
          <p:cNvPr id="4103" name="Object 7"/>
          <p:cNvGraphicFramePr>
            <a:graphicFrameLocks noChangeAspect="1"/>
          </p:cNvGraphicFramePr>
          <p:nvPr>
            <p:extLst>
              <p:ext uri="{D42A27DB-BD31-4B8C-83A1-F6EECF244321}">
                <p14:modId xmlns:p14="http://schemas.microsoft.com/office/powerpoint/2010/main" val="3072868498"/>
              </p:ext>
            </p:extLst>
          </p:nvPr>
        </p:nvGraphicFramePr>
        <p:xfrm>
          <a:off x="5715000" y="4015542"/>
          <a:ext cx="1348480" cy="632100"/>
        </p:xfrm>
        <a:graphic>
          <a:graphicData uri="http://schemas.openxmlformats.org/presentationml/2006/ole">
            <mc:AlternateContent xmlns:mc="http://schemas.openxmlformats.org/markup-compatibility/2006">
              <mc:Choice xmlns:v="urn:schemas-microsoft-com:vml" Requires="v">
                <p:oleObj spid="_x0000_s66779" r:id="rId7" imgW="469696" imgH="215806" progId="Equation.3">
                  <p:embed/>
                </p:oleObj>
              </mc:Choice>
              <mc:Fallback>
                <p:oleObj r:id="rId7" imgW="469696" imgH="2158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4015542"/>
                        <a:ext cx="1348480" cy="632100"/>
                      </a:xfrm>
                      <a:prstGeom prst="rect">
                        <a:avLst/>
                      </a:prstGeom>
                      <a:noFill/>
                      <a:extLst/>
                    </p:spPr>
                  </p:pic>
                </p:oleObj>
              </mc:Fallback>
            </mc:AlternateContent>
          </a:graphicData>
        </a:graphic>
      </p:graphicFrame>
      <p:graphicFrame>
        <p:nvGraphicFramePr>
          <p:cNvPr id="4104" name="Object 8"/>
          <p:cNvGraphicFramePr>
            <a:graphicFrameLocks noChangeAspect="1"/>
          </p:cNvGraphicFramePr>
          <p:nvPr>
            <p:extLst>
              <p:ext uri="{D42A27DB-BD31-4B8C-83A1-F6EECF244321}">
                <p14:modId xmlns:p14="http://schemas.microsoft.com/office/powerpoint/2010/main" val="3576462008"/>
              </p:ext>
            </p:extLst>
          </p:nvPr>
        </p:nvGraphicFramePr>
        <p:xfrm>
          <a:off x="2193776" y="5334000"/>
          <a:ext cx="4521762" cy="1084263"/>
        </p:xfrm>
        <a:graphic>
          <a:graphicData uri="http://schemas.openxmlformats.org/presentationml/2006/ole">
            <mc:AlternateContent xmlns:mc="http://schemas.openxmlformats.org/markup-compatibility/2006">
              <mc:Choice xmlns:v="urn:schemas-microsoft-com:vml" Requires="v">
                <p:oleObj spid="_x0000_s66780" r:id="rId9" imgW="1625600" imgH="393700" progId="Equation.3">
                  <p:embed/>
                </p:oleObj>
              </mc:Choice>
              <mc:Fallback>
                <p:oleObj r:id="rId9" imgW="16256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3776" y="5334000"/>
                        <a:ext cx="4521762" cy="1084263"/>
                      </a:xfrm>
                      <a:prstGeom prst="rect">
                        <a:avLst/>
                      </a:prstGeom>
                      <a:solidFill>
                        <a:schemeClr val="bg1"/>
                      </a:solidFill>
                      <a:ln>
                        <a:solidFill>
                          <a:schemeClr val="accent1"/>
                        </a:solidFill>
                      </a:ln>
                    </p:spPr>
                  </p:pic>
                </p:oleObj>
              </mc:Fallback>
            </mc:AlternateContent>
          </a:graphicData>
        </a:graphic>
      </p:graphicFrame>
    </p:spTree>
    <p:extLst>
      <p:ext uri="{BB962C8B-B14F-4D97-AF65-F5344CB8AC3E}">
        <p14:creationId xmlns:p14="http://schemas.microsoft.com/office/powerpoint/2010/main" val="1092880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blinds(horizontal)">
                                      <p:cBhvr>
                                        <p:cTn id="12" dur="500"/>
                                        <p:tgtEl>
                                          <p:spTgt spid="4100"/>
                                        </p:tgtEl>
                                      </p:cBhvr>
                                    </p:animEffect>
                                  </p:childTnLst>
                                </p:cTn>
                              </p:par>
                              <p:par>
                                <p:cTn id="13" presetID="3" presetClass="entr" presetSubtype="1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animEffect transition="in" filter="blinds(horizontal)">
                                      <p:cBhvr>
                                        <p:cTn id="15" dur="500"/>
                                        <p:tgtEl>
                                          <p:spTgt spid="4101"/>
                                        </p:tgtEl>
                                      </p:cBhvr>
                                    </p:animEffect>
                                  </p:childTnLst>
                                </p:cTn>
                              </p:par>
                              <p:par>
                                <p:cTn id="16" presetID="3" presetClass="entr" presetSubtype="10" fill="hold" nodeType="withEffect">
                                  <p:stCondLst>
                                    <p:cond delay="0"/>
                                  </p:stCondLst>
                                  <p:childTnLst>
                                    <p:set>
                                      <p:cBhvr>
                                        <p:cTn id="17" dur="1" fill="hold">
                                          <p:stCondLst>
                                            <p:cond delay="0"/>
                                          </p:stCondLst>
                                        </p:cTn>
                                        <p:tgtEl>
                                          <p:spTgt spid="4102"/>
                                        </p:tgtEl>
                                        <p:attrNameLst>
                                          <p:attrName>style.visibility</p:attrName>
                                        </p:attrNameLst>
                                      </p:cBhvr>
                                      <p:to>
                                        <p:strVal val="visible"/>
                                      </p:to>
                                    </p:set>
                                    <p:animEffect transition="in" filter="blinds(horizontal)">
                                      <p:cBhvr>
                                        <p:cTn id="18" dur="500"/>
                                        <p:tgtEl>
                                          <p:spTgt spid="4102"/>
                                        </p:tgtEl>
                                      </p:cBhvr>
                                    </p:animEffect>
                                  </p:childTnLst>
                                </p:cTn>
                              </p:par>
                              <p:par>
                                <p:cTn id="19" presetID="3" presetClass="entr" presetSubtype="10" fill="hold" nodeType="withEffect">
                                  <p:stCondLst>
                                    <p:cond delay="0"/>
                                  </p:stCondLst>
                                  <p:childTnLst>
                                    <p:set>
                                      <p:cBhvr>
                                        <p:cTn id="20" dur="1" fill="hold">
                                          <p:stCondLst>
                                            <p:cond delay="0"/>
                                          </p:stCondLst>
                                        </p:cTn>
                                        <p:tgtEl>
                                          <p:spTgt spid="4103"/>
                                        </p:tgtEl>
                                        <p:attrNameLst>
                                          <p:attrName>style.visibility</p:attrName>
                                        </p:attrNameLst>
                                      </p:cBhvr>
                                      <p:to>
                                        <p:strVal val="visible"/>
                                      </p:to>
                                    </p:set>
                                    <p:animEffect transition="in" filter="blinds(horizontal)">
                                      <p:cBhvr>
                                        <p:cTn id="21" dur="500"/>
                                        <p:tgtEl>
                                          <p:spTgt spid="410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104"/>
                                        </p:tgtEl>
                                        <p:attrNameLst>
                                          <p:attrName>style.visibility</p:attrName>
                                        </p:attrNameLst>
                                      </p:cBhvr>
                                      <p:to>
                                        <p:strVal val="visible"/>
                                      </p:to>
                                    </p:set>
                                    <p:animEffect transition="in" filter="blinds(horizontal)">
                                      <p:cBhvr>
                                        <p:cTn id="26"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10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B1CCDA-739A-4073-B988-ACF24970DC66}"/>
              </a:ext>
            </a:extLst>
          </p:cNvPr>
          <p:cNvPicPr>
            <a:picLocks noChangeAspect="1"/>
          </p:cNvPicPr>
          <p:nvPr/>
        </p:nvPicPr>
        <p:blipFill>
          <a:blip r:embed="rId3"/>
          <a:stretch>
            <a:fillRect/>
          </a:stretch>
        </p:blipFill>
        <p:spPr>
          <a:xfrm>
            <a:off x="35607" y="609600"/>
            <a:ext cx="8763000" cy="5438054"/>
          </a:xfrm>
          <a:prstGeom prst="rect">
            <a:avLst/>
          </a:prstGeom>
        </p:spPr>
      </p:pic>
    </p:spTree>
    <p:extLst>
      <p:ext uri="{BB962C8B-B14F-4D97-AF65-F5344CB8AC3E}">
        <p14:creationId xmlns:p14="http://schemas.microsoft.com/office/powerpoint/2010/main" val="1963308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85800" y="381000"/>
            <a:ext cx="662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3200" dirty="0">
                <a:solidFill>
                  <a:schemeClr val="tx2"/>
                </a:solidFill>
                <a:latin typeface="Times New Roman" pitchFamily="18" charset="0"/>
                <a:cs typeface="Times New Roman" pitchFamily="18" charset="0"/>
              </a:rPr>
              <a:t>§3-7</a:t>
            </a:r>
            <a:r>
              <a:rPr lang="zh-CN" altLang="en-US" sz="3200" dirty="0">
                <a:solidFill>
                  <a:schemeClr val="tx2"/>
                </a:solidFill>
                <a:latin typeface="Times New Roman" panose="02020603050405020304" pitchFamily="18" charset="0"/>
                <a:cs typeface="Times New Roman" panose="02020603050405020304" pitchFamily="18" charset="0"/>
              </a:rPr>
              <a:t>非简谐效应</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sp>
        <p:nvSpPr>
          <p:cNvPr id="16387" name="Text Box 3"/>
          <p:cNvSpPr txBox="1">
            <a:spLocks noChangeArrowheads="1"/>
          </p:cNvSpPr>
          <p:nvPr/>
        </p:nvSpPr>
        <p:spPr bwMode="auto">
          <a:xfrm>
            <a:off x="304800" y="1645503"/>
            <a:ext cx="8305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spcBef>
                <a:spcPct val="50000"/>
              </a:spcBef>
              <a:buClr>
                <a:srgbClr val="990000"/>
              </a:buClr>
              <a:buSzPct val="110000"/>
            </a:pPr>
            <a:r>
              <a:rPr lang="en-US" altLang="zh-CN" sz="2800" dirty="0">
                <a:solidFill>
                  <a:schemeClr val="tx2"/>
                </a:solidFill>
                <a:latin typeface="Times New Roman" panose="02020603050405020304" pitchFamily="18" charset="0"/>
                <a:cs typeface="Times New Roman" panose="02020603050405020304" pitchFamily="18" charset="0"/>
              </a:rPr>
              <a:t>   </a:t>
            </a:r>
            <a:r>
              <a:rPr lang="zh-CN" altLang="en-US" sz="2800" dirty="0">
                <a:solidFill>
                  <a:schemeClr val="tx2"/>
                </a:solidFill>
                <a:latin typeface="Times New Roman" panose="02020603050405020304" pitchFamily="18" charset="0"/>
                <a:cs typeface="Times New Roman" panose="02020603050405020304" pitchFamily="18" charset="0"/>
              </a:rPr>
              <a:t>在简谐近似下，在原子相互作用势的展开式中只保留原子位移的二次项，略去了三次项及更高次项，</a:t>
            </a:r>
            <a:r>
              <a:rPr lang="zh-CN" altLang="en-US" sz="2800" b="1" u="sng" dirty="0">
                <a:solidFill>
                  <a:srgbClr val="FF0000"/>
                </a:solidFill>
                <a:latin typeface="Times New Roman" panose="02020603050405020304" pitchFamily="18" charset="0"/>
                <a:cs typeface="Times New Roman" panose="02020603050405020304" pitchFamily="18" charset="0"/>
              </a:rPr>
              <a:t>这些高次项称为非简谐项，它所引起的效应称非简谐效应</a:t>
            </a:r>
            <a:r>
              <a:rPr lang="zh-CN" altLang="en-US" sz="2800" dirty="0">
                <a:solidFill>
                  <a:schemeClr val="tx2"/>
                </a:solidFill>
                <a:latin typeface="Times New Roman" panose="02020603050405020304" pitchFamily="18" charset="0"/>
                <a:cs typeface="Times New Roman" panose="02020603050405020304" pitchFamily="18" charset="0"/>
              </a:rPr>
              <a:t>，它对晶体的许多物理性质有影响，但主要是热膨胀和热传导。</a:t>
            </a:r>
          </a:p>
        </p:txBody>
      </p:sp>
      <p:sp>
        <p:nvSpPr>
          <p:cNvPr id="2" name="矩形 1"/>
          <p:cNvSpPr/>
          <p:nvPr/>
        </p:nvSpPr>
        <p:spPr>
          <a:xfrm>
            <a:off x="304800" y="4572000"/>
            <a:ext cx="8305800" cy="424732"/>
          </a:xfrm>
          <a:prstGeom prst="rect">
            <a:avLst/>
          </a:prstGeom>
        </p:spPr>
        <p:txBody>
          <a:bodyPr wrap="square">
            <a:spAutoFit/>
          </a:bodyPr>
          <a:lstStyle/>
          <a:p>
            <a:pPr eaLnBrk="1" hangingPunct="1">
              <a:lnSpc>
                <a:spcPct val="90000"/>
              </a:lnSpc>
            </a:pPr>
            <a:r>
              <a:rPr lang="zh-CN" altLang="en-US" sz="2400" dirty="0">
                <a:solidFill>
                  <a:schemeClr val="accent2"/>
                </a:solidFill>
                <a:latin typeface="Times New Roman" panose="02020603050405020304" pitchFamily="18" charset="0"/>
                <a:cs typeface="Times New Roman" panose="02020603050405020304" pitchFamily="18" charset="0"/>
              </a:rPr>
              <a:t>在前面讨论中我们都是按简谐近似来对问题进行处理，即：</a:t>
            </a:r>
          </a:p>
        </p:txBody>
      </p:sp>
      <p:graphicFrame>
        <p:nvGraphicFramePr>
          <p:cNvPr id="3" name="对象 2"/>
          <p:cNvGraphicFramePr>
            <a:graphicFrameLocks noChangeAspect="1"/>
          </p:cNvGraphicFramePr>
          <p:nvPr>
            <p:extLst>
              <p:ext uri="{D42A27DB-BD31-4B8C-83A1-F6EECF244321}">
                <p14:modId xmlns:p14="http://schemas.microsoft.com/office/powerpoint/2010/main" val="1753444684"/>
              </p:ext>
            </p:extLst>
          </p:nvPr>
        </p:nvGraphicFramePr>
        <p:xfrm>
          <a:off x="419100" y="5328701"/>
          <a:ext cx="8534400" cy="911225"/>
        </p:xfrm>
        <a:graphic>
          <a:graphicData uri="http://schemas.openxmlformats.org/presentationml/2006/ole">
            <mc:AlternateContent xmlns:mc="http://schemas.openxmlformats.org/markup-compatibility/2006">
              <mc:Choice xmlns:v="urn:schemas-microsoft-com:vml" Requires="v">
                <p:oleObj spid="_x0000_s28737" name="公式" r:id="rId3" imgW="4191000" imgH="444500" progId="Equation.3">
                  <p:embed/>
                </p:oleObj>
              </mc:Choice>
              <mc:Fallback>
                <p:oleObj name="公式" r:id="rId3" imgW="41910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5328701"/>
                        <a:ext cx="85344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horizontal)">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blinds(horizontal)">
                                      <p:cBhvr>
                                        <p:cTn id="1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723900" y="685800"/>
            <a:ext cx="8229600" cy="2057400"/>
          </a:xfrm>
        </p:spPr>
        <p:txBody>
          <a:bodyPr/>
          <a:lstStyle/>
          <a:p>
            <a:pPr marL="0" indent="0" eaLnBrk="1" hangingPunct="1">
              <a:lnSpc>
                <a:spcPct val="150000"/>
              </a:lnSpc>
              <a:buNone/>
            </a:pPr>
            <a:r>
              <a:rPr lang="zh-CN" altLang="en-US" sz="2800" dirty="0">
                <a:solidFill>
                  <a:srgbClr val="002060"/>
                </a:solidFill>
                <a:latin typeface="Times New Roman" panose="02020603050405020304" pitchFamily="18" charset="0"/>
                <a:cs typeface="Times New Roman" panose="02020603050405020304" pitchFamily="18" charset="0"/>
              </a:rPr>
              <a:t>我们对原子间相互作用势能展开时，只保留或展开到第三项，而省略了其高次</a:t>
            </a:r>
            <a:r>
              <a:rPr lang="en-US" altLang="zh-CN" sz="2800" dirty="0">
                <a:solidFill>
                  <a:srgbClr val="002060"/>
                </a:solidFill>
                <a:latin typeface="Times New Roman" panose="02020603050405020304" pitchFamily="18" charset="0"/>
                <a:cs typeface="Times New Roman" panose="02020603050405020304" pitchFamily="18" charset="0"/>
              </a:rPr>
              <a:t>δ</a:t>
            </a:r>
            <a:r>
              <a:rPr lang="zh-CN" altLang="en-US" sz="2800" dirty="0">
                <a:solidFill>
                  <a:srgbClr val="002060"/>
                </a:solidFill>
                <a:latin typeface="Times New Roman" panose="02020603050405020304" pitchFamily="18" charset="0"/>
                <a:cs typeface="Times New Roman" panose="02020603050405020304" pitchFamily="18" charset="0"/>
              </a:rPr>
              <a:t>项，在这样的简谐近似条件下，晶格的原子振动可描述成一系列的线性独立的谐振子，运用这种方法，我们较成功地处理了与晶体中原子振动相关的问题。例如比热问题，更为重要的是我们对晶格振动的基本特征（例一维布氏和复式格子的振动）有了较基本把握。</a:t>
            </a:r>
          </a:p>
        </p:txBody>
      </p:sp>
      <p:sp>
        <p:nvSpPr>
          <p:cNvPr id="1331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33400" y="381000"/>
            <a:ext cx="8229600" cy="3323987"/>
          </a:xfrm>
          <a:prstGeom prst="rect">
            <a:avLst/>
          </a:prstGeom>
        </p:spPr>
        <p:txBody>
          <a:bodyPr wrap="square">
            <a:spAutoFit/>
          </a:bodyPr>
          <a:lstStyle/>
          <a:p>
            <a:pPr eaLnBrk="1" hangingPunct="1">
              <a:lnSpc>
                <a:spcPct val="150000"/>
              </a:lnSpc>
            </a:pPr>
            <a:r>
              <a:rPr lang="zh-CN" altLang="en-US" sz="2800" dirty="0">
                <a:solidFill>
                  <a:srgbClr val="002060"/>
                </a:solidFill>
              </a:rPr>
              <a:t>但这种简谐近似在处理其它相关问题时就有可能遇到困难。例如由于线性谐振子相对独立，相应振子间不存在相互作用，不能产生能量交换，则晶体中某种声学一旦被激发，则其状态可稳定保持，其数目就可一直保持不变。</a:t>
            </a:r>
          </a:p>
        </p:txBody>
      </p:sp>
      <p:sp>
        <p:nvSpPr>
          <p:cNvPr id="5" name="矩形 4"/>
          <p:cNvSpPr/>
          <p:nvPr/>
        </p:nvSpPr>
        <p:spPr>
          <a:xfrm>
            <a:off x="884695" y="4419600"/>
            <a:ext cx="7848600" cy="1754326"/>
          </a:xfrm>
          <a:prstGeom prst="rect">
            <a:avLst/>
          </a:prstGeom>
        </p:spPr>
        <p:txBody>
          <a:bodyPr wrap="square">
            <a:spAutoFit/>
          </a:bodyPr>
          <a:lstStyle/>
          <a:p>
            <a:pPr eaLnBrk="1" hangingPunct="1">
              <a:lnSpc>
                <a:spcPct val="150000"/>
              </a:lnSpc>
            </a:pPr>
            <a:r>
              <a:rPr lang="zh-CN" altLang="en-US" sz="2400" b="1" dirty="0">
                <a:solidFill>
                  <a:srgbClr val="0070C0"/>
                </a:solidFill>
              </a:rPr>
              <a:t>换而言之，它们既不能传递出能量，也不能吸收能量，不难理解，有许多物理现象将难以得到完满理解或解释。如热平衡、热传导、红外吸收与辐射。</a:t>
            </a:r>
          </a:p>
        </p:txBody>
      </p:sp>
    </p:spTree>
    <p:extLst>
      <p:ext uri="{BB962C8B-B14F-4D97-AF65-F5344CB8AC3E}">
        <p14:creationId xmlns:p14="http://schemas.microsoft.com/office/powerpoint/2010/main" val="19077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7200" y="228600"/>
            <a:ext cx="8002817" cy="6159031"/>
          </a:xfrm>
          <a:prstGeom prst="rect">
            <a:avLst/>
          </a:prstGeom>
        </p:spPr>
      </p:pic>
    </p:spTree>
    <p:extLst>
      <p:ext uri="{BB962C8B-B14F-4D97-AF65-F5344CB8AC3E}">
        <p14:creationId xmlns:p14="http://schemas.microsoft.com/office/powerpoint/2010/main" val="179379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495300" y="533400"/>
            <a:ext cx="8229600" cy="3048000"/>
          </a:xfrm>
        </p:spPr>
        <p:txBody>
          <a:bodyPr/>
          <a:lstStyle/>
          <a:p>
            <a:pPr marL="0" indent="0" eaLnBrk="1" hangingPunct="1">
              <a:lnSpc>
                <a:spcPct val="90000"/>
              </a:lnSpc>
              <a:buNone/>
            </a:pPr>
            <a:endParaRPr lang="zh-CN" altLang="en-US" sz="2400" dirty="0">
              <a:solidFill>
                <a:schemeClr val="accent2"/>
              </a:solidFill>
              <a:latin typeface="Times New Roman" panose="02020603050405020304" pitchFamily="18" charset="0"/>
              <a:cs typeface="Times New Roman" panose="02020603050405020304" pitchFamily="18" charset="0"/>
            </a:endParaRPr>
          </a:p>
          <a:p>
            <a:pPr marL="0" indent="0" eaLnBrk="1" hangingPunct="1">
              <a:lnSpc>
                <a:spcPct val="150000"/>
              </a:lnSpc>
              <a:buNone/>
            </a:pPr>
            <a:r>
              <a:rPr lang="zh-CN" altLang="en-US" sz="2400" b="1" dirty="0">
                <a:solidFill>
                  <a:schemeClr val="accent2">
                    <a:lumMod val="75000"/>
                  </a:schemeClr>
                </a:solidFill>
                <a:latin typeface="Times New Roman" panose="02020603050405020304" pitchFamily="18" charset="0"/>
                <a:cs typeface="Times New Roman" panose="02020603050405020304" pitchFamily="18" charset="0"/>
              </a:rPr>
              <a:t>所以，有必要对晶格振动的非简谐效应进行考虑，即考虑</a:t>
            </a:r>
            <a:r>
              <a:rPr lang="en-US" altLang="zh-CN" sz="2400" b="1" dirty="0">
                <a:solidFill>
                  <a:schemeClr val="accent2">
                    <a:lumMod val="75000"/>
                  </a:schemeClr>
                </a:solidFill>
                <a:latin typeface="Times New Roman" panose="02020603050405020304" pitchFamily="18" charset="0"/>
                <a:cs typeface="Times New Roman" panose="02020603050405020304" pitchFamily="18" charset="0"/>
              </a:rPr>
              <a:t>δ</a:t>
            </a:r>
            <a:r>
              <a:rPr lang="en-US" altLang="zh-CN" sz="2400" b="1" baseline="30000" dirty="0">
                <a:solidFill>
                  <a:schemeClr val="accent2">
                    <a:lumMod val="75000"/>
                  </a:schemeClr>
                </a:solidFill>
                <a:latin typeface="Times New Roman" panose="02020603050405020304" pitchFamily="18" charset="0"/>
                <a:cs typeface="Times New Roman" panose="02020603050405020304" pitchFamily="18" charset="0"/>
              </a:rPr>
              <a:t>2</a:t>
            </a:r>
            <a:r>
              <a:rPr lang="zh-CN" altLang="en-US" sz="2400" b="1" dirty="0">
                <a:solidFill>
                  <a:schemeClr val="accent2">
                    <a:lumMod val="75000"/>
                  </a:schemeClr>
                </a:solidFill>
                <a:latin typeface="Times New Roman" panose="02020603050405020304" pitchFamily="18" charset="0"/>
                <a:cs typeface="Times New Roman" panose="02020603050405020304" pitchFamily="18" charset="0"/>
              </a:rPr>
              <a:t>以上</a:t>
            </a:r>
            <a:r>
              <a:rPr lang="en-US" altLang="zh-CN" sz="2400" b="1" dirty="0">
                <a:solidFill>
                  <a:schemeClr val="accent2">
                    <a:lumMod val="75000"/>
                  </a:schemeClr>
                </a:solidFill>
                <a:latin typeface="Times New Roman" panose="02020603050405020304" pitchFamily="18" charset="0"/>
                <a:cs typeface="Times New Roman" panose="02020603050405020304" pitchFamily="18" charset="0"/>
              </a:rPr>
              <a:t>δ</a:t>
            </a:r>
            <a:r>
              <a:rPr lang="zh-CN" altLang="en-US" sz="2400" b="1" dirty="0">
                <a:solidFill>
                  <a:schemeClr val="accent2">
                    <a:lumMod val="75000"/>
                  </a:schemeClr>
                </a:solidFill>
                <a:latin typeface="Times New Roman" panose="02020603050405020304" pitchFamily="18" charset="0"/>
                <a:cs typeface="Times New Roman" panose="02020603050405020304" pitchFamily="18" charset="0"/>
              </a:rPr>
              <a:t>高次项的影响。实际上在考虑</a:t>
            </a:r>
            <a:r>
              <a:rPr lang="en-US" altLang="zh-CN" sz="2400" b="1" dirty="0">
                <a:solidFill>
                  <a:schemeClr val="accent2">
                    <a:lumMod val="75000"/>
                  </a:schemeClr>
                </a:solidFill>
                <a:latin typeface="Times New Roman" panose="02020603050405020304" pitchFamily="18" charset="0"/>
                <a:cs typeface="Times New Roman" panose="02020603050405020304" pitchFamily="18" charset="0"/>
              </a:rPr>
              <a:t>δ</a:t>
            </a:r>
            <a:r>
              <a:rPr lang="zh-CN" altLang="en-US" sz="2400" b="1" dirty="0">
                <a:solidFill>
                  <a:schemeClr val="accent2">
                    <a:lumMod val="75000"/>
                  </a:schemeClr>
                </a:solidFill>
                <a:latin typeface="Times New Roman" panose="02020603050405020304" pitchFamily="18" charset="0"/>
                <a:cs typeface="Times New Roman" panose="02020603050405020304" pitchFamily="18" charset="0"/>
              </a:rPr>
              <a:t>高次项的作用（而非简谐势）的情况下，上述物理现象可通过声学间相互作用（或能量交换）来理解和认识，具体指声学的产生与湮灭（某种的声学消失，另一种的声学产生）。对声学产生与湮灭的具体物理图景和微观机制分析从略（如声学间的碰撞机制等，对于红外极性振动的非谐效应）。</a:t>
            </a:r>
          </a:p>
        </p:txBody>
      </p:sp>
      <p:sp>
        <p:nvSpPr>
          <p:cNvPr id="3" name="内容占位符 3"/>
          <p:cNvSpPr txBox="1">
            <a:spLocks/>
          </p:cNvSpPr>
          <p:nvPr/>
        </p:nvSpPr>
        <p:spPr bwMode="auto">
          <a:xfrm>
            <a:off x="495300" y="5181600"/>
            <a:ext cx="8229600"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90000"/>
              </a:lnSpc>
              <a:buFontTx/>
              <a:buNone/>
            </a:pPr>
            <a:r>
              <a:rPr lang="zh-CN" altLang="en-US" sz="2800" b="1" kern="0" dirty="0">
                <a:solidFill>
                  <a:srgbClr val="FF0000"/>
                </a:solidFill>
              </a:rPr>
              <a:t>本节仅从非线性振动与热膨胀系数的具体联系来了解晶格振动的非简谐效应。</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1752599"/>
          </a:xfrm>
        </p:spPr>
        <p:txBody>
          <a:bodyPr/>
          <a:lstStyle/>
          <a:p>
            <a:pPr marL="0" indent="0">
              <a:buNone/>
            </a:pPr>
            <a:r>
              <a:rPr lang="zh-CN" altLang="zh-CN" sz="2800" dirty="0">
                <a:latin typeface="Times New Roman" panose="02020603050405020304" pitchFamily="18" charset="0"/>
                <a:cs typeface="Times New Roman" panose="02020603050405020304" pitchFamily="18" charset="0"/>
              </a:rPr>
              <a:t>设</a:t>
            </a:r>
            <a:r>
              <a:rPr lang="en-US" altLang="zh-CN" sz="2800" dirty="0">
                <a:latin typeface="Times New Roman" panose="02020603050405020304" pitchFamily="18" charset="0"/>
                <a:cs typeface="Times New Roman" panose="02020603050405020304" pitchFamily="18" charset="0"/>
              </a:rPr>
              <a:t>2</a:t>
            </a:r>
            <a:r>
              <a:rPr lang="zh-CN" altLang="zh-CN" sz="2800" dirty="0">
                <a:latin typeface="Times New Roman" panose="02020603050405020304" pitchFamily="18" charset="0"/>
                <a:cs typeface="Times New Roman" panose="02020603050405020304" pitchFamily="18" charset="0"/>
              </a:rPr>
              <a:t>个原子中有</a:t>
            </a:r>
            <a:r>
              <a:rPr lang="en-US" altLang="zh-CN" sz="2800" dirty="0">
                <a:latin typeface="Times New Roman" panose="02020603050405020304" pitchFamily="18" charset="0"/>
                <a:cs typeface="Times New Roman" panose="02020603050405020304" pitchFamily="18" charset="0"/>
              </a:rPr>
              <a:t>1</a:t>
            </a:r>
            <a:r>
              <a:rPr lang="zh-CN" altLang="zh-CN" sz="2800" dirty="0">
                <a:latin typeface="Times New Roman" panose="02020603050405020304" pitchFamily="18" charset="0"/>
                <a:cs typeface="Times New Roman" panose="02020603050405020304" pitchFamily="18" charset="0"/>
              </a:rPr>
              <a:t>个固定在原点，而另一个原子平衡位置为</a:t>
            </a:r>
            <a:r>
              <a:rPr lang="en-US" altLang="zh-CN" sz="2800" dirty="0">
                <a:latin typeface="Times New Roman" panose="02020603050405020304" pitchFamily="18" charset="0"/>
                <a:cs typeface="Times New Roman" panose="02020603050405020304" pitchFamily="18" charset="0"/>
              </a:rPr>
              <a:t>a</a:t>
            </a:r>
            <a:r>
              <a:rPr lang="zh-CN" altLang="zh-CN" sz="2800" dirty="0">
                <a:latin typeface="Times New Roman" panose="02020603050405020304" pitchFamily="18" charset="0"/>
                <a:cs typeface="Times New Roman" panose="02020603050405020304" pitchFamily="18" charset="0"/>
              </a:rPr>
              <a:t>，δ为其离开平衡位置的距离，如图示，现将</a:t>
            </a:r>
            <a:r>
              <a:rPr lang="en-US" altLang="zh-CN" sz="2800" dirty="0">
                <a:latin typeface="Times New Roman" panose="02020603050405020304" pitchFamily="18" charset="0"/>
                <a:cs typeface="Times New Roman" panose="02020603050405020304" pitchFamily="18" charset="0"/>
              </a:rPr>
              <a:t>2</a:t>
            </a:r>
            <a:r>
              <a:rPr lang="zh-CN" altLang="zh-CN" sz="2800" dirty="0">
                <a:latin typeface="Times New Roman" panose="02020603050405020304" pitchFamily="18" charset="0"/>
                <a:cs typeface="Times New Roman" panose="02020603050405020304" pitchFamily="18" charset="0"/>
              </a:rPr>
              <a:t>原子的相互作用势能</a:t>
            </a:r>
            <a:r>
              <a:rPr lang="en-US" altLang="zh-CN" sz="2800" dirty="0">
                <a:latin typeface="Times New Roman" panose="02020603050405020304" pitchFamily="18" charset="0"/>
                <a:cs typeface="Times New Roman" panose="02020603050405020304" pitchFamily="18" charset="0"/>
              </a:rPr>
              <a:t>                                  </a:t>
            </a:r>
            <a:r>
              <a:rPr lang="zh-CN" altLang="zh-CN" sz="2800" dirty="0">
                <a:latin typeface="Times New Roman" panose="02020603050405020304" pitchFamily="18" charset="0"/>
                <a:cs typeface="Times New Roman" panose="02020603050405020304" pitchFamily="18" charset="0"/>
              </a:rPr>
              <a:t>对</a:t>
            </a:r>
            <a:r>
              <a:rPr lang="en-US" altLang="zh-CN" sz="2800" dirty="0">
                <a:latin typeface="Times New Roman" panose="02020603050405020304" pitchFamily="18" charset="0"/>
                <a:cs typeface="Times New Roman" panose="02020603050405020304" pitchFamily="18" charset="0"/>
              </a:rPr>
              <a:t> a   </a:t>
            </a:r>
            <a:r>
              <a:rPr lang="zh-CN" altLang="zh-CN" sz="2800" dirty="0">
                <a:latin typeface="Times New Roman" panose="02020603050405020304" pitchFamily="18" charset="0"/>
                <a:cs typeface="Times New Roman" panose="02020603050405020304" pitchFamily="18" charset="0"/>
              </a:rPr>
              <a:t>展开，得到：</a:t>
            </a:r>
          </a:p>
          <a:p>
            <a:endParaRPr lang="zh-CN" altLang="en-US" dirty="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96703339"/>
              </p:ext>
            </p:extLst>
          </p:nvPr>
        </p:nvGraphicFramePr>
        <p:xfrm>
          <a:off x="4419600" y="1447800"/>
          <a:ext cx="2931886" cy="609600"/>
        </p:xfrm>
        <a:graphic>
          <a:graphicData uri="http://schemas.openxmlformats.org/presentationml/2006/ole">
            <mc:AlternateContent xmlns:mc="http://schemas.openxmlformats.org/markup-compatibility/2006">
              <mc:Choice xmlns:v="urn:schemas-microsoft-com:vml" Requires="v">
                <p:oleObj spid="_x0000_s60538" name="公式" r:id="rId3" imgW="965200" imgH="203200" progId="Equation.3">
                  <p:embed/>
                </p:oleObj>
              </mc:Choice>
              <mc:Fallback>
                <p:oleObj name="公式" r:id="rId3" imgW="965200" imgH="2032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447800"/>
                        <a:ext cx="2931886" cy="609600"/>
                      </a:xfrm>
                      <a:prstGeom prst="rect">
                        <a:avLst/>
                      </a:prstGeom>
                      <a:noFill/>
                    </p:spPr>
                  </p:pic>
                </p:oleObj>
              </mc:Fallback>
            </mc:AlternateContent>
          </a:graphicData>
        </a:graphic>
      </p:graphicFrame>
      <p:pic>
        <p:nvPicPr>
          <p:cNvPr id="604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111" y="1981200"/>
            <a:ext cx="4400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941873083"/>
              </p:ext>
            </p:extLst>
          </p:nvPr>
        </p:nvGraphicFramePr>
        <p:xfrm>
          <a:off x="533400" y="5257800"/>
          <a:ext cx="7781820" cy="985837"/>
        </p:xfrm>
        <a:graphic>
          <a:graphicData uri="http://schemas.openxmlformats.org/presentationml/2006/ole">
            <mc:AlternateContent xmlns:mc="http://schemas.openxmlformats.org/markup-compatibility/2006">
              <mc:Choice xmlns:v="urn:schemas-microsoft-com:vml" Requires="v">
                <p:oleObj spid="_x0000_s60539" name="公式" r:id="rId6" imgW="3530600" imgH="444500" progId="Equation.3">
                  <p:embed/>
                </p:oleObj>
              </mc:Choice>
              <mc:Fallback>
                <p:oleObj name="公式" r:id="rId6" imgW="3530600" imgH="4445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5257800"/>
                        <a:ext cx="7781820" cy="985837"/>
                      </a:xfrm>
                      <a:prstGeom prst="rect">
                        <a:avLst/>
                      </a:prstGeom>
                      <a:noFill/>
                    </p:spPr>
                  </p:pic>
                </p:oleObj>
              </mc:Fallback>
            </mc:AlternateContent>
          </a:graphicData>
        </a:graphic>
      </p:graphicFrame>
    </p:spTree>
    <p:extLst>
      <p:ext uri="{BB962C8B-B14F-4D97-AF65-F5344CB8AC3E}">
        <p14:creationId xmlns:p14="http://schemas.microsoft.com/office/powerpoint/2010/main" val="31663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219200"/>
            <a:ext cx="8229600" cy="4525963"/>
          </a:xfrm>
        </p:spPr>
        <p:txBody>
          <a:bodyPr/>
          <a:lstStyle/>
          <a:p>
            <a:pPr marL="0" indent="0">
              <a:buNone/>
            </a:pPr>
            <a:r>
              <a:rPr lang="zh-CN" altLang="zh-CN" sz="2800" dirty="0"/>
              <a:t>① 在简谐条件下：</a:t>
            </a:r>
            <a:r>
              <a:rPr lang="en-US" altLang="zh-CN" sz="2800" dirty="0"/>
              <a:t>                                   </a:t>
            </a:r>
            <a:r>
              <a:rPr lang="zh-CN" altLang="zh-CN" sz="2800" dirty="0"/>
              <a:t>，</a:t>
            </a:r>
          </a:p>
          <a:p>
            <a:pPr marL="0" indent="0">
              <a:buNone/>
            </a:pPr>
            <a:r>
              <a:rPr lang="zh-CN" altLang="zh-CN" sz="2800" dirty="0"/>
              <a:t>得到图中示抛物线，由于原子围绕其平衡位置作对称的简谐振动，温度升高时只能使振动振幅增大，其平衡位置不变，故不会产生</a:t>
            </a:r>
            <a:r>
              <a:rPr lang="zh-CN" altLang="zh-CN" sz="2800" b="1" dirty="0">
                <a:solidFill>
                  <a:srgbClr val="C00000"/>
                </a:solidFill>
              </a:rPr>
              <a:t>热膨胀</a:t>
            </a:r>
            <a:r>
              <a:rPr lang="zh-CN" altLang="zh-CN" sz="2800" dirty="0"/>
              <a:t>（</a:t>
            </a:r>
            <a:r>
              <a:rPr lang="zh-CN" altLang="zh-CN" sz="2800" b="1" dirty="0">
                <a:solidFill>
                  <a:srgbClr val="002060"/>
                </a:solidFill>
              </a:rPr>
              <a:t>二原子间距不变</a:t>
            </a:r>
            <a:r>
              <a:rPr lang="zh-CN" altLang="zh-CN" sz="2800" dirty="0"/>
              <a:t>）。</a:t>
            </a:r>
          </a:p>
          <a:p>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130373668"/>
              </p:ext>
            </p:extLst>
          </p:nvPr>
        </p:nvGraphicFramePr>
        <p:xfrm>
          <a:off x="3429000" y="838200"/>
          <a:ext cx="3590317" cy="981075"/>
        </p:xfrm>
        <a:graphic>
          <a:graphicData uri="http://schemas.openxmlformats.org/presentationml/2006/ole">
            <mc:AlternateContent xmlns:mc="http://schemas.openxmlformats.org/markup-compatibility/2006">
              <mc:Choice xmlns:v="urn:schemas-microsoft-com:vml" Requires="v">
                <p:oleObj spid="_x0000_s61503" name="公式" r:id="rId3" imgW="1637589" imgH="444307" progId="Equation.3">
                  <p:embed/>
                </p:oleObj>
              </mc:Choice>
              <mc:Fallback>
                <p:oleObj name="公式" r:id="rId3" imgW="1637589" imgH="444307"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838200"/>
                        <a:ext cx="3590317" cy="981075"/>
                      </a:xfrm>
                      <a:prstGeom prst="rect">
                        <a:avLst/>
                      </a:prstGeom>
                      <a:noFill/>
                    </p:spPr>
                  </p:pic>
                </p:oleObj>
              </mc:Fallback>
            </mc:AlternateContent>
          </a:graphicData>
        </a:graphic>
      </p:graphicFrame>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200400"/>
            <a:ext cx="4400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69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533400"/>
            <a:ext cx="8229600" cy="1143000"/>
          </a:xfrm>
        </p:spPr>
        <p:txBody>
          <a:bodyPr/>
          <a:lstStyle/>
          <a:p>
            <a:pPr marL="0" indent="0">
              <a:buNone/>
            </a:pPr>
            <a:r>
              <a:rPr lang="zh-CN" altLang="zh-CN" dirty="0"/>
              <a:t>② 若考虑δ</a:t>
            </a:r>
            <a:r>
              <a:rPr lang="en-US" altLang="zh-CN" baseline="30000" dirty="0"/>
              <a:t>2</a:t>
            </a:r>
            <a:r>
              <a:rPr lang="zh-CN" altLang="zh-CN" dirty="0"/>
              <a:t>以上高次项，如δ</a:t>
            </a:r>
            <a:r>
              <a:rPr lang="en-US" altLang="zh-CN" baseline="30000" dirty="0"/>
              <a:t>3</a:t>
            </a:r>
            <a:r>
              <a:rPr lang="zh-CN" altLang="zh-CN" dirty="0"/>
              <a:t>项，则：</a:t>
            </a:r>
          </a:p>
          <a:p>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07713064"/>
              </p:ext>
            </p:extLst>
          </p:nvPr>
        </p:nvGraphicFramePr>
        <p:xfrm>
          <a:off x="228600" y="1447800"/>
          <a:ext cx="5992238" cy="1066800"/>
        </p:xfrm>
        <a:graphic>
          <a:graphicData uri="http://schemas.openxmlformats.org/presentationml/2006/ole">
            <mc:AlternateContent xmlns:mc="http://schemas.openxmlformats.org/markup-compatibility/2006">
              <mc:Choice xmlns:v="urn:schemas-microsoft-com:vml" Requires="v">
                <p:oleObj spid="_x0000_s62697" name="公式" r:id="rId3" imgW="2514600" imgH="444500" progId="Equation.3">
                  <p:embed/>
                </p:oleObj>
              </mc:Choice>
              <mc:Fallback>
                <p:oleObj name="公式" r:id="rId3" imgW="2514600" imgH="4445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5992238" cy="1066800"/>
                      </a:xfrm>
                      <a:prstGeom prst="rect">
                        <a:avLst/>
                      </a:prstGeom>
                      <a:noFill/>
                    </p:spPr>
                  </p:pic>
                </p:oleObj>
              </mc:Fallback>
            </mc:AlternateContent>
          </a:graphicData>
        </a:graphic>
      </p:graphicFrame>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295400"/>
            <a:ext cx="34226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962218610"/>
              </p:ext>
            </p:extLst>
          </p:nvPr>
        </p:nvGraphicFramePr>
        <p:xfrm>
          <a:off x="672830" y="2954867"/>
          <a:ext cx="4889770" cy="990600"/>
        </p:xfrm>
        <a:graphic>
          <a:graphicData uri="http://schemas.openxmlformats.org/presentationml/2006/ole">
            <mc:AlternateContent xmlns:mc="http://schemas.openxmlformats.org/markup-compatibility/2006">
              <mc:Choice xmlns:v="urn:schemas-microsoft-com:vml" Requires="v">
                <p:oleObj spid="_x0000_s62698" name="公式" r:id="rId6" imgW="2209800" imgH="444500" progId="Equation.3">
                  <p:embed/>
                </p:oleObj>
              </mc:Choice>
              <mc:Fallback>
                <p:oleObj name="公式" r:id="rId6" imgW="2209800" imgH="4445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830" y="2954867"/>
                        <a:ext cx="4889770" cy="990600"/>
                      </a:xfrm>
                      <a:prstGeom prst="rect">
                        <a:avLst/>
                      </a:prstGeom>
                      <a:noFill/>
                    </p:spPr>
                  </p:pic>
                </p:oleObj>
              </mc:Fallback>
            </mc:AlternateContent>
          </a:graphicData>
        </a:graphic>
      </p:graphicFrame>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783966328"/>
              </p:ext>
            </p:extLst>
          </p:nvPr>
        </p:nvGraphicFramePr>
        <p:xfrm>
          <a:off x="533400" y="4191000"/>
          <a:ext cx="5201892" cy="752475"/>
        </p:xfrm>
        <a:graphic>
          <a:graphicData uri="http://schemas.openxmlformats.org/presentationml/2006/ole">
            <mc:AlternateContent xmlns:mc="http://schemas.openxmlformats.org/markup-compatibility/2006">
              <mc:Choice xmlns:v="urn:schemas-microsoft-com:vml" Requires="v">
                <p:oleObj spid="_x0000_s62699" name="公式" r:id="rId8" imgW="1511300" imgH="215900" progId="Equation.3">
                  <p:embed/>
                </p:oleObj>
              </mc:Choice>
              <mc:Fallback>
                <p:oleObj name="公式" r:id="rId8" imgW="1511300" imgH="2159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4191000"/>
                        <a:ext cx="5201892" cy="752475"/>
                      </a:xfrm>
                      <a:prstGeom prst="rect">
                        <a:avLst/>
                      </a:prstGeom>
                      <a:noFill/>
                    </p:spPr>
                  </p:pic>
                </p:oleObj>
              </mc:Fallback>
            </mc:AlternateContent>
          </a:graphicData>
        </a:graphic>
      </p:graphicFrame>
      <p:sp>
        <p:nvSpPr>
          <p:cNvPr id="11" name="矩形 10"/>
          <p:cNvSpPr/>
          <p:nvPr/>
        </p:nvSpPr>
        <p:spPr>
          <a:xfrm>
            <a:off x="381000" y="5334000"/>
            <a:ext cx="4895892" cy="461665"/>
          </a:xfrm>
          <a:prstGeom prst="rect">
            <a:avLst/>
          </a:prstGeom>
        </p:spPr>
        <p:txBody>
          <a:bodyPr wrap="none">
            <a:spAutoFit/>
          </a:bodyPr>
          <a:lstStyle/>
          <a:p>
            <a:r>
              <a:rPr lang="zh-CN" altLang="zh-CN" sz="2400" dirty="0"/>
              <a:t>根据彼耳兹曼统计，平均位移δ为</a:t>
            </a:r>
            <a:r>
              <a:rPr lang="zh-CN" altLang="zh-CN" dirty="0"/>
              <a:t>：</a:t>
            </a:r>
          </a:p>
        </p:txBody>
      </p:sp>
      <p:sp>
        <p:nvSpPr>
          <p:cNvPr id="12"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185190246"/>
              </p:ext>
            </p:extLst>
          </p:nvPr>
        </p:nvGraphicFramePr>
        <p:xfrm>
          <a:off x="5410200" y="4950544"/>
          <a:ext cx="3128207" cy="1690241"/>
        </p:xfrm>
        <a:graphic>
          <a:graphicData uri="http://schemas.openxmlformats.org/presentationml/2006/ole">
            <mc:AlternateContent xmlns:mc="http://schemas.openxmlformats.org/markup-compatibility/2006">
              <mc:Choice xmlns:v="urn:schemas-microsoft-com:vml" Requires="v">
                <p:oleObj spid="_x0000_s62700" name="公式" r:id="rId10" imgW="1180588" imgH="634725" progId="Equation.3">
                  <p:embed/>
                </p:oleObj>
              </mc:Choice>
              <mc:Fallback>
                <p:oleObj name="公式" r:id="rId10" imgW="1180588" imgH="634725"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0200" y="4950544"/>
                        <a:ext cx="3128207" cy="1690241"/>
                      </a:xfrm>
                      <a:prstGeom prst="rect">
                        <a:avLst/>
                      </a:prstGeom>
                      <a:noFill/>
                    </p:spPr>
                  </p:pic>
                </p:oleObj>
              </mc:Fallback>
            </mc:AlternateContent>
          </a:graphicData>
        </a:graphic>
      </p:graphicFrame>
    </p:spTree>
    <p:extLst>
      <p:ext uri="{BB962C8B-B14F-4D97-AF65-F5344CB8AC3E}">
        <p14:creationId xmlns:p14="http://schemas.microsoft.com/office/powerpoint/2010/main" val="392535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381000"/>
            <a:ext cx="8229600" cy="762000"/>
          </a:xfrm>
        </p:spPr>
        <p:txBody>
          <a:bodyPr/>
          <a:lstStyle/>
          <a:p>
            <a:pPr marL="0" indent="0">
              <a:buNone/>
            </a:pPr>
            <a:r>
              <a:rPr lang="zh-CN" altLang="zh-CN" dirty="0"/>
              <a:t>计入非简谐项时</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746802827"/>
              </p:ext>
            </p:extLst>
          </p:nvPr>
        </p:nvGraphicFramePr>
        <p:xfrm>
          <a:off x="114300" y="1063625"/>
          <a:ext cx="8915400" cy="1336215"/>
        </p:xfrm>
        <a:graphic>
          <a:graphicData uri="http://schemas.openxmlformats.org/presentationml/2006/ole">
            <mc:AlternateContent xmlns:mc="http://schemas.openxmlformats.org/markup-compatibility/2006">
              <mc:Choice xmlns:v="urn:schemas-microsoft-com:vml" Requires="v">
                <p:oleObj spid="_x0000_s63723" name="公式" r:id="rId3" imgW="3873500" imgH="495300" progId="Equation.3">
                  <p:embed/>
                </p:oleObj>
              </mc:Choice>
              <mc:Fallback>
                <p:oleObj name="公式" r:id="rId3" imgW="3873500" imgH="495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063625"/>
                        <a:ext cx="8915400" cy="1336215"/>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36368238"/>
              </p:ext>
            </p:extLst>
          </p:nvPr>
        </p:nvGraphicFramePr>
        <p:xfrm>
          <a:off x="171450" y="2600325"/>
          <a:ext cx="8801100" cy="1485900"/>
        </p:xfrm>
        <a:graphic>
          <a:graphicData uri="http://schemas.openxmlformats.org/presentationml/2006/ole">
            <mc:AlternateContent xmlns:mc="http://schemas.openxmlformats.org/markup-compatibility/2006">
              <mc:Choice xmlns:v="urn:schemas-microsoft-com:vml" Requires="v">
                <p:oleObj spid="_x0000_s63724" name="公式" r:id="rId5" imgW="2933700" imgH="495300" progId="Equation.3">
                  <p:embed/>
                </p:oleObj>
              </mc:Choice>
              <mc:Fallback>
                <p:oleObj name="公式" r:id="rId5" imgW="2933700" imgH="4953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 y="2600325"/>
                        <a:ext cx="8801100" cy="148590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92897434"/>
              </p:ext>
            </p:extLst>
          </p:nvPr>
        </p:nvGraphicFramePr>
        <p:xfrm>
          <a:off x="1660618" y="4343400"/>
          <a:ext cx="2667000" cy="1173480"/>
        </p:xfrm>
        <a:graphic>
          <a:graphicData uri="http://schemas.openxmlformats.org/presentationml/2006/ole">
            <mc:AlternateContent xmlns:mc="http://schemas.openxmlformats.org/markup-compatibility/2006">
              <mc:Choice xmlns:v="urn:schemas-microsoft-com:vml" Requires="v">
                <p:oleObj spid="_x0000_s63725" name="公式" r:id="rId7" imgW="952087" imgH="418918" progId="Equation.3">
                  <p:embed/>
                </p:oleObj>
              </mc:Choice>
              <mc:Fallback>
                <p:oleObj name="公式" r:id="rId7" imgW="952087" imgH="418918"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0618" y="4343400"/>
                        <a:ext cx="2667000" cy="1173480"/>
                      </a:xfrm>
                      <a:prstGeom prst="rect">
                        <a:avLst/>
                      </a:prstGeom>
                      <a:noFill/>
                    </p:spPr>
                  </p:pic>
                </p:oleObj>
              </mc:Fallback>
            </mc:AlternateContent>
          </a:graphicData>
        </a:graphic>
      </p:graphicFrame>
      <p:sp>
        <p:nvSpPr>
          <p:cNvPr id="8"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0" y="10382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8"/>
          <p:cNvSpPr>
            <a:spLocks noChangeArrowheads="1"/>
          </p:cNvSpPr>
          <p:nvPr/>
        </p:nvSpPr>
        <p:spPr bwMode="auto">
          <a:xfrm>
            <a:off x="0"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685800" y="5781090"/>
            <a:ext cx="2339102" cy="461665"/>
          </a:xfrm>
          <a:prstGeom prst="rect">
            <a:avLst/>
          </a:prstGeom>
        </p:spPr>
        <p:txBody>
          <a:bodyPr wrap="none">
            <a:spAutoFit/>
          </a:bodyPr>
          <a:lstStyle/>
          <a:p>
            <a:r>
              <a:rPr lang="zh-CN" altLang="zh-CN" sz="2400" dirty="0">
                <a:solidFill>
                  <a:srgbClr val="C00000"/>
                </a:solidFill>
              </a:rPr>
              <a:t>线膨胀系数为：</a:t>
            </a:r>
            <a:endParaRPr lang="zh-CN" altLang="en-US" sz="2400" dirty="0">
              <a:solidFill>
                <a:srgbClr val="C00000"/>
              </a:solidFill>
            </a:endParaRPr>
          </a:p>
        </p:txBody>
      </p:sp>
      <p:sp>
        <p:nvSpPr>
          <p:cNvPr id="1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86143975"/>
              </p:ext>
            </p:extLst>
          </p:nvPr>
        </p:nvGraphicFramePr>
        <p:xfrm>
          <a:off x="3352800" y="5490927"/>
          <a:ext cx="5395187" cy="1041989"/>
        </p:xfrm>
        <a:graphic>
          <a:graphicData uri="http://schemas.openxmlformats.org/presentationml/2006/ole">
            <mc:AlternateContent xmlns:mc="http://schemas.openxmlformats.org/markup-compatibility/2006">
              <mc:Choice xmlns:v="urn:schemas-microsoft-com:vml" Requires="v">
                <p:oleObj spid="_x0000_s63726" name="公式" r:id="rId9" imgW="2222500" imgH="431800" progId="Equation.3">
                  <p:embed/>
                </p:oleObj>
              </mc:Choice>
              <mc:Fallback>
                <p:oleObj name="公式" r:id="rId9" imgW="2222500" imgH="4318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5490927"/>
                        <a:ext cx="5395187" cy="1041989"/>
                      </a:xfrm>
                      <a:prstGeom prst="rect">
                        <a:avLst/>
                      </a:prstGeom>
                      <a:noFill/>
                    </p:spPr>
                  </p:pic>
                </p:oleObj>
              </mc:Fallback>
            </mc:AlternateContent>
          </a:graphicData>
        </a:graphic>
      </p:graphicFrame>
    </p:spTree>
    <p:extLst>
      <p:ext uri="{BB962C8B-B14F-4D97-AF65-F5344CB8AC3E}">
        <p14:creationId xmlns:p14="http://schemas.microsoft.com/office/powerpoint/2010/main" val="109779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3"/>
          <p:cNvSpPr>
            <a:spLocks noChangeArrowheads="1"/>
          </p:cNvSpPr>
          <p:nvPr/>
        </p:nvSpPr>
        <p:spPr bwMode="auto">
          <a:xfrm>
            <a:off x="-304800" y="-6418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17708174"/>
              </p:ext>
            </p:extLst>
          </p:nvPr>
        </p:nvGraphicFramePr>
        <p:xfrm>
          <a:off x="838200" y="228600"/>
          <a:ext cx="5649058" cy="1143000"/>
        </p:xfrm>
        <a:graphic>
          <a:graphicData uri="http://schemas.openxmlformats.org/presentationml/2006/ole">
            <mc:AlternateContent xmlns:mc="http://schemas.openxmlformats.org/markup-compatibility/2006">
              <mc:Choice xmlns:v="urn:schemas-microsoft-com:vml" Requires="v">
                <p:oleObj spid="_x0000_s2130" name="公式" r:id="rId3" imgW="2451100" imgH="469900" progId="Equation.3">
                  <p:embed/>
                </p:oleObj>
              </mc:Choice>
              <mc:Fallback>
                <p:oleObj name="公式" r:id="rId3" imgW="2451100" imgH="469900"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8600"/>
                        <a:ext cx="5649058" cy="1143000"/>
                      </a:xfrm>
                      <a:prstGeom prst="rect">
                        <a:avLst/>
                      </a:prstGeom>
                      <a:noFill/>
                    </p:spPr>
                  </p:pic>
                </p:oleObj>
              </mc:Fallback>
            </mc:AlternateContent>
          </a:graphicData>
        </a:graphic>
      </p:graphicFrame>
      <p:sp>
        <p:nvSpPr>
          <p:cNvPr id="5" name="TextBox 4"/>
          <p:cNvSpPr txBox="1"/>
          <p:nvPr/>
        </p:nvSpPr>
        <p:spPr>
          <a:xfrm>
            <a:off x="244444" y="1372354"/>
            <a:ext cx="8991600" cy="1384995"/>
          </a:xfrm>
          <a:prstGeom prst="rect">
            <a:avLst/>
          </a:prstGeom>
          <a:noFill/>
        </p:spPr>
        <p:txBody>
          <a:bodyPr wrap="square" rtlCol="0">
            <a:spAutoFit/>
          </a:bodyPr>
          <a:lstStyle/>
          <a:p>
            <a:r>
              <a:rPr lang="zh-CN" altLang="zh-CN" sz="2800" dirty="0">
                <a:latin typeface="Times New Roman" panose="02020603050405020304" pitchFamily="18" charset="0"/>
                <a:cs typeface="Times New Roman" panose="02020603050405020304" pitchFamily="18" charset="0"/>
              </a:rPr>
              <a:t>即</a:t>
            </a:r>
            <a:r>
              <a:rPr lang="zh-CN" altLang="zh-CN" sz="2800" b="1" dirty="0">
                <a:latin typeface="Times New Roman" panose="02020603050405020304" pitchFamily="18" charset="0"/>
                <a:cs typeface="Times New Roman" panose="02020603050405020304" pitchFamily="18" charset="0"/>
              </a:rPr>
              <a:t>比热是一个与温度无关的常数，这即为有关固体比热的杜隆──珀替定律</a:t>
            </a:r>
            <a:r>
              <a:rPr lang="zh-CN" altLang="zh-CN" sz="2800" dirty="0">
                <a:latin typeface="Times New Roman" panose="02020603050405020304" pitchFamily="18" charset="0"/>
                <a:cs typeface="Times New Roman" panose="02020603050405020304" pitchFamily="18" charset="0"/>
              </a:rPr>
              <a:t>（基于经典统计——经典理论</a:t>
            </a:r>
            <a:r>
              <a:rPr lang="en-US" altLang="zh-CN" sz="2800" dirty="0" err="1">
                <a:latin typeface="Times New Roman" panose="02020603050405020304" pitchFamily="18" charset="0"/>
                <a:cs typeface="Times New Roman" panose="02020603050405020304" pitchFamily="18" charset="0"/>
              </a:rPr>
              <a:t>Dulong</a:t>
            </a:r>
            <a:r>
              <a:rPr lang="en-US" altLang="zh-CN" sz="2800" dirty="0">
                <a:latin typeface="Times New Roman" panose="02020603050405020304" pitchFamily="18" charset="0"/>
                <a:cs typeface="Times New Roman" panose="02020603050405020304" pitchFamily="18" charset="0"/>
              </a:rPr>
              <a:t>-Petit</a:t>
            </a:r>
            <a:r>
              <a:rPr lang="zh-CN"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53497" y="2736979"/>
            <a:ext cx="8661903" cy="4336059"/>
          </a:xfrm>
          <a:prstGeom prst="rect">
            <a:avLst/>
          </a:prstGeom>
          <a:noFill/>
        </p:spPr>
        <p:txBody>
          <a:bodyPr wrap="square" rtlCol="0">
            <a:spAutoFit/>
          </a:bodyPr>
          <a:lstStyle/>
          <a:p>
            <a:pPr>
              <a:lnSpc>
                <a:spcPct val="150000"/>
              </a:lnSpc>
            </a:pP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．高温下</a:t>
            </a:r>
            <a:r>
              <a:rPr lang="en-US" altLang="zh-CN" sz="2400" dirty="0" err="1">
                <a:latin typeface="Times New Roman" panose="02020603050405020304" pitchFamily="18" charset="0"/>
                <a:cs typeface="Times New Roman" panose="02020603050405020304" pitchFamily="18" charset="0"/>
              </a:rPr>
              <a:t>Dulong</a:t>
            </a:r>
            <a:r>
              <a:rPr lang="en-US" altLang="zh-CN" sz="2400" dirty="0">
                <a:latin typeface="Times New Roman" panose="02020603050405020304" pitchFamily="18" charset="0"/>
                <a:cs typeface="Times New Roman" panose="02020603050405020304" pitchFamily="18" charset="0"/>
              </a:rPr>
              <a:t>-Petit</a:t>
            </a:r>
            <a:r>
              <a:rPr lang="zh-CN" altLang="zh-CN" sz="2400" dirty="0">
                <a:latin typeface="Times New Roman" panose="02020603050405020304" pitchFamily="18" charset="0"/>
                <a:cs typeface="Times New Roman" panose="02020603050405020304" pitchFamily="18" charset="0"/>
              </a:rPr>
              <a:t>定律与实验符合得很好。</a:t>
            </a:r>
          </a:p>
          <a:p>
            <a:pPr>
              <a:lnSpc>
                <a:spcPct val="150000"/>
              </a:lnSpc>
            </a:pP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绝大多数固体比热都符合</a:t>
            </a:r>
            <a:r>
              <a:rPr lang="en-US" altLang="zh-CN" sz="2400" dirty="0" err="1">
                <a:latin typeface="Times New Roman" panose="02020603050405020304" pitchFamily="18" charset="0"/>
                <a:cs typeface="Times New Roman" panose="02020603050405020304" pitchFamily="18" charset="0"/>
              </a:rPr>
              <a:t>Dulong</a:t>
            </a:r>
            <a:r>
              <a:rPr lang="en-US" altLang="zh-CN" sz="2400" dirty="0">
                <a:latin typeface="Times New Roman" panose="02020603050405020304" pitchFamily="18" charset="0"/>
                <a:cs typeface="Times New Roman" panose="02020603050405020304" pitchFamily="18" charset="0"/>
              </a:rPr>
              <a:t>-Petit</a:t>
            </a:r>
            <a:r>
              <a:rPr lang="zh-CN" altLang="zh-CN" sz="2400" dirty="0">
                <a:latin typeface="Times New Roman" panose="02020603050405020304" pitchFamily="18" charset="0"/>
                <a:cs typeface="Times New Roman" panose="02020603050405020304" pitchFamily="18" charset="0"/>
              </a:rPr>
              <a:t>，但有一些</a:t>
            </a:r>
            <a:r>
              <a:rPr lang="en-US" altLang="zh-CN" sz="2400" dirty="0">
                <a:latin typeface="Times New Roman" panose="02020603050405020304" pitchFamily="18" charset="0"/>
                <a:cs typeface="Times New Roman" panose="02020603050405020304" pitchFamily="18" charset="0"/>
              </a:rPr>
              <a:t>Tl</a:t>
            </a:r>
            <a:r>
              <a:rPr lang="zh-CN"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Pb</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Al</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r>
              <a:rPr lang="zh-CN" altLang="zh-CN" sz="2400" dirty="0">
                <a:latin typeface="Times New Roman" panose="02020603050405020304" pitchFamily="18" charset="0"/>
                <a:cs typeface="Times New Roman" panose="02020603050405020304" pitchFamily="18" charset="0"/>
              </a:rPr>
              <a:t>元素的固体，在高温和低温下都不符合。</a:t>
            </a:r>
          </a:p>
          <a:p>
            <a:pPr>
              <a:lnSpc>
                <a:spcPct val="150000"/>
              </a:lnSpc>
            </a:pP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．低温下，不适用（实验表明、低温下绝缘体的比热按</a:t>
            </a:r>
            <a:r>
              <a:rPr lang="en-US" altLang="zh-CN" sz="2400" dirty="0">
                <a:latin typeface="Times New Roman" panose="02020603050405020304" pitchFamily="18" charset="0"/>
                <a:cs typeface="Times New Roman" panose="02020603050405020304" pitchFamily="18" charset="0"/>
              </a:rPr>
              <a:t>T</a:t>
            </a:r>
            <a:r>
              <a:rPr lang="en-US" altLang="zh-CN" sz="2400" baseline="300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趋近于零，对导体则按</a:t>
            </a:r>
            <a:r>
              <a:rPr lang="en-US" altLang="zh-CN" sz="2400" dirty="0">
                <a:latin typeface="Times New Roman" panose="02020603050405020304" pitchFamily="18" charset="0"/>
                <a:cs typeface="Times New Roman" panose="02020603050405020304" pitchFamily="18" charset="0"/>
              </a:rPr>
              <a:t>T</a:t>
            </a:r>
            <a:r>
              <a:rPr lang="zh-CN" altLang="zh-CN" sz="2400" dirty="0">
                <a:latin typeface="Times New Roman" panose="02020603050405020304" pitchFamily="18" charset="0"/>
                <a:cs typeface="Times New Roman" panose="02020603050405020304" pitchFamily="18" charset="0"/>
              </a:rPr>
              <a:t>趋近于</a:t>
            </a:r>
            <a:r>
              <a:rPr lang="en-US" altLang="zh-CN" sz="2400" dirty="0">
                <a:latin typeface="Times New Roman" panose="02020603050405020304" pitchFamily="18" charset="0"/>
                <a:cs typeface="Times New Roman" panose="02020603050405020304" pitchFamily="18" charset="0"/>
              </a:rPr>
              <a:t>0</a:t>
            </a:r>
            <a:r>
              <a:rPr lang="zh-CN" altLang="zh-CN" sz="2400" dirty="0">
                <a:latin typeface="Times New Roman" panose="02020603050405020304" pitchFamily="18" charset="0"/>
                <a:cs typeface="Times New Roman" panose="02020603050405020304" pitchFamily="18" charset="0"/>
              </a:rPr>
              <a:t>）。</a:t>
            </a:r>
          </a:p>
          <a:p>
            <a:pPr>
              <a:lnSpc>
                <a:spcPct val="150000"/>
              </a:lnSpc>
            </a:pPr>
            <a:r>
              <a:rPr lang="zh-CN" altLang="zh-CN" sz="2400" dirty="0">
                <a:latin typeface="Times New Roman" panose="02020603050405020304" pitchFamily="18" charset="0"/>
                <a:cs typeface="Times New Roman" panose="02020603050405020304" pitchFamily="18" charset="0"/>
              </a:rPr>
              <a:t>低温下</a:t>
            </a:r>
            <a:r>
              <a:rPr lang="en-US" altLang="zh-CN" sz="2400" dirty="0" err="1">
                <a:latin typeface="Times New Roman" panose="02020603050405020304" pitchFamily="18" charset="0"/>
                <a:cs typeface="Times New Roman" panose="02020603050405020304" pitchFamily="18" charset="0"/>
              </a:rPr>
              <a:t>Dulong</a:t>
            </a:r>
            <a:r>
              <a:rPr lang="en-US" altLang="zh-CN" sz="2400" dirty="0">
                <a:latin typeface="Times New Roman" panose="02020603050405020304" pitchFamily="18" charset="0"/>
                <a:cs typeface="Times New Roman" panose="02020603050405020304" pitchFamily="18" charset="0"/>
              </a:rPr>
              <a:t>-Petit</a:t>
            </a:r>
            <a:r>
              <a:rPr lang="zh-CN" altLang="zh-CN" sz="2400" dirty="0">
                <a:latin typeface="Times New Roman" panose="02020603050405020304" pitchFamily="18" charset="0"/>
                <a:cs typeface="Times New Roman" panose="02020603050405020304" pitchFamily="18" charset="0"/>
              </a:rPr>
              <a:t>定律的基础即能量均分的经典统计理论不再适用，下面讨论量子理论对这一问题的处理和解决。</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685800" y="5334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3.7.2</a:t>
            </a:r>
            <a:r>
              <a:rPr lang="zh-CN" altLang="en-US" sz="2400">
                <a:solidFill>
                  <a:schemeClr val="tx2"/>
                </a:solidFill>
                <a:latin typeface="宋体" charset="-122"/>
              </a:rPr>
              <a:t>晶格的热膨胀</a:t>
            </a:r>
            <a:r>
              <a:rPr lang="zh-CN" altLang="en-US" sz="2400">
                <a:solidFill>
                  <a:schemeClr val="tx2"/>
                </a:solidFill>
              </a:rPr>
              <a:t> </a:t>
            </a:r>
          </a:p>
        </p:txBody>
      </p:sp>
      <p:sp>
        <p:nvSpPr>
          <p:cNvPr id="21507" name="Text Box 3"/>
          <p:cNvSpPr txBox="1">
            <a:spLocks noChangeArrowheads="1"/>
          </p:cNvSpPr>
          <p:nvPr/>
        </p:nvSpPr>
        <p:spPr bwMode="auto">
          <a:xfrm>
            <a:off x="304800" y="1143000"/>
            <a:ext cx="85153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latin typeface="宋体" charset="-122"/>
              </a:rPr>
              <a:t>      </a:t>
            </a:r>
            <a:r>
              <a:rPr lang="zh-CN" altLang="en-US" sz="2400">
                <a:solidFill>
                  <a:schemeClr val="tx2"/>
                </a:solidFill>
                <a:latin typeface="宋体" charset="-122"/>
              </a:rPr>
              <a:t>热膨胀是晶体中的普遍现象。但是简谐近似中，原子相互作用势是</a:t>
            </a:r>
            <a:r>
              <a:rPr lang="zh-CN" altLang="en-US" sz="2400">
                <a:solidFill>
                  <a:schemeClr val="tx2"/>
                </a:solidFill>
                <a:latin typeface="Times New Roman" pitchFamily="18" charset="0"/>
                <a:cs typeface="Times New Roman" pitchFamily="18" charset="0"/>
              </a:rPr>
              <a:t> </a:t>
            </a:r>
            <a:r>
              <a:rPr lang="zh-CN" altLang="en-US" sz="2400">
                <a:solidFill>
                  <a:schemeClr val="tx2"/>
                </a:solidFill>
                <a:latin typeface="宋体" charset="-122"/>
              </a:rPr>
              <a:t>原子位移的二次函数。原子位移的平均值为</a:t>
            </a:r>
            <a:r>
              <a:rPr lang="en-US" altLang="zh-CN" sz="2400">
                <a:solidFill>
                  <a:schemeClr val="tx2"/>
                </a:solidFill>
                <a:latin typeface="Times New Roman" pitchFamily="18" charset="0"/>
                <a:cs typeface="Times New Roman" pitchFamily="18" charset="0"/>
              </a:rPr>
              <a:t>0</a:t>
            </a:r>
            <a:r>
              <a:rPr lang="zh-CN" altLang="en-US" sz="2400">
                <a:solidFill>
                  <a:schemeClr val="tx2"/>
                </a:solidFill>
                <a:latin typeface="宋体" charset="-122"/>
              </a:rPr>
              <a:t>。当温度上升时原子的振幅不大。但其平衡位置不便，所以晶体不会膨胀，产生膨胀的原因时由于晶格的非简谐振动。</a:t>
            </a:r>
            <a:r>
              <a:rPr lang="zh-CN" altLang="en-US" sz="2400">
                <a:solidFill>
                  <a:schemeClr val="tx2"/>
                </a:solidFill>
              </a:rPr>
              <a:t> </a:t>
            </a:r>
          </a:p>
        </p:txBody>
      </p:sp>
      <p:sp>
        <p:nvSpPr>
          <p:cNvPr id="21508" name="Text Box 4"/>
          <p:cNvSpPr txBox="1">
            <a:spLocks noChangeArrowheads="1"/>
          </p:cNvSpPr>
          <p:nvPr/>
        </p:nvSpPr>
        <p:spPr bwMode="auto">
          <a:xfrm>
            <a:off x="762000" y="32766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latin typeface="宋体" charset="-122"/>
              </a:rPr>
              <a:t>由热力学，晶格的膨胀系数</a:t>
            </a:r>
            <a:r>
              <a:rPr lang="zh-CN" altLang="en-US" sz="2400">
                <a:solidFill>
                  <a:schemeClr val="tx2"/>
                </a:solidFill>
              </a:rPr>
              <a:t> </a:t>
            </a:r>
          </a:p>
        </p:txBody>
      </p:sp>
      <p:sp>
        <p:nvSpPr>
          <p:cNvPr id="14343" name="Rectangle 5"/>
          <p:cNvSpPr>
            <a:spLocks noChangeArrowheads="1"/>
          </p:cNvSpPr>
          <p:nvPr/>
        </p:nvSpPr>
        <p:spPr bwMode="auto">
          <a:xfrm>
            <a:off x="4148138"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21510" name="Object 6"/>
          <p:cNvGraphicFramePr>
            <a:graphicFrameLocks noChangeAspect="1"/>
          </p:cNvGraphicFramePr>
          <p:nvPr/>
        </p:nvGraphicFramePr>
        <p:xfrm>
          <a:off x="3200400" y="3886200"/>
          <a:ext cx="2057400" cy="947738"/>
        </p:xfrm>
        <a:graphic>
          <a:graphicData uri="http://schemas.openxmlformats.org/presentationml/2006/ole">
            <mc:AlternateContent xmlns:mc="http://schemas.openxmlformats.org/markup-compatibility/2006">
              <mc:Choice xmlns:v="urn:schemas-microsoft-com:vml" Requires="v">
                <p:oleObj spid="_x0000_s14468" r:id="rId3" imgW="850531" imgH="393529" progId="Equation.3">
                  <p:embed/>
                </p:oleObj>
              </mc:Choice>
              <mc:Fallback>
                <p:oleObj r:id="rId3" imgW="850531" imgH="39352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886200"/>
                        <a:ext cx="2057400"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1" name="Text Box 7"/>
          <p:cNvSpPr txBox="1">
            <a:spLocks noChangeArrowheads="1"/>
          </p:cNvSpPr>
          <p:nvPr/>
        </p:nvSpPr>
        <p:spPr bwMode="auto">
          <a:xfrm>
            <a:off x="914400" y="51816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latin typeface="宋体" charset="-122"/>
              </a:rPr>
              <a:t>体弹模量</a:t>
            </a:r>
            <a:r>
              <a:rPr lang="zh-CN" altLang="en-US" sz="2400">
                <a:solidFill>
                  <a:schemeClr val="tx2"/>
                </a:solidFill>
              </a:rPr>
              <a:t> </a:t>
            </a:r>
          </a:p>
        </p:txBody>
      </p:sp>
      <p:graphicFrame>
        <p:nvGraphicFramePr>
          <p:cNvPr id="21512" name="Object 8"/>
          <p:cNvGraphicFramePr>
            <a:graphicFrameLocks noChangeAspect="1"/>
          </p:cNvGraphicFramePr>
          <p:nvPr/>
        </p:nvGraphicFramePr>
        <p:xfrm>
          <a:off x="3124200" y="5257800"/>
          <a:ext cx="1828800" cy="781050"/>
        </p:xfrm>
        <a:graphic>
          <a:graphicData uri="http://schemas.openxmlformats.org/presentationml/2006/ole">
            <mc:AlternateContent xmlns:mc="http://schemas.openxmlformats.org/markup-compatibility/2006">
              <mc:Choice xmlns:v="urn:schemas-microsoft-com:vml" Requires="v">
                <p:oleObj spid="_x0000_s14469" r:id="rId5" imgW="914400" imgH="393700" progId="Equation.3">
                  <p:embed/>
                </p:oleObj>
              </mc:Choice>
              <mc:Fallback>
                <p:oleObj r:id="rId5" imgW="914400" imgH="3937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5257800"/>
                        <a:ext cx="18288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Text Box 9"/>
          <p:cNvSpPr txBox="1">
            <a:spLocks noChangeArrowheads="1"/>
          </p:cNvSpPr>
          <p:nvPr/>
        </p:nvSpPr>
        <p:spPr bwMode="auto">
          <a:xfrm>
            <a:off x="6248400" y="41148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(3-111)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blinds(horizontal)">
                                      <p:cBhvr>
                                        <p:cTn id="12" dur="500"/>
                                        <p:tgtEl>
                                          <p:spTgt spid="215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08"/>
                                        </p:tgtEl>
                                        <p:attrNameLst>
                                          <p:attrName>style.visibility</p:attrName>
                                        </p:attrNameLst>
                                      </p:cBhvr>
                                      <p:to>
                                        <p:strVal val="visible"/>
                                      </p:to>
                                    </p:set>
                                    <p:animEffect transition="in" filter="blinds(horizontal)">
                                      <p:cBhvr>
                                        <p:cTn id="17" dur="500"/>
                                        <p:tgtEl>
                                          <p:spTgt spid="215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blinds(horizontal)">
                                      <p:cBhvr>
                                        <p:cTn id="22" dur="500"/>
                                        <p:tgtEl>
                                          <p:spTgt spid="215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1513"/>
                                        </p:tgtEl>
                                        <p:attrNameLst>
                                          <p:attrName>style.visibility</p:attrName>
                                        </p:attrNameLst>
                                      </p:cBhvr>
                                      <p:to>
                                        <p:strVal val="visible"/>
                                      </p:to>
                                    </p:set>
                                    <p:animEffect transition="in" filter="blinds(horizontal)">
                                      <p:cBhvr>
                                        <p:cTn id="25" dur="500"/>
                                        <p:tgtEl>
                                          <p:spTgt spid="215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511"/>
                                        </p:tgtEl>
                                        <p:attrNameLst>
                                          <p:attrName>style.visibility</p:attrName>
                                        </p:attrNameLst>
                                      </p:cBhvr>
                                      <p:to>
                                        <p:strVal val="visible"/>
                                      </p:to>
                                    </p:set>
                                    <p:animEffect transition="in" filter="blinds(horizontal)">
                                      <p:cBhvr>
                                        <p:cTn id="30" dur="500"/>
                                        <p:tgtEl>
                                          <p:spTgt spid="21511"/>
                                        </p:tgtEl>
                                      </p:cBhvr>
                                    </p:animEffect>
                                  </p:childTnLst>
                                </p:cTn>
                              </p:par>
                              <p:par>
                                <p:cTn id="31" presetID="3" presetClass="entr" presetSubtype="10" fill="hold" nodeType="withEffect">
                                  <p:stCondLst>
                                    <p:cond delay="0"/>
                                  </p:stCondLst>
                                  <p:childTnLst>
                                    <p:set>
                                      <p:cBhvr>
                                        <p:cTn id="32" dur="1" fill="hold">
                                          <p:stCondLst>
                                            <p:cond delay="0"/>
                                          </p:stCondLst>
                                        </p:cTn>
                                        <p:tgtEl>
                                          <p:spTgt spid="21512"/>
                                        </p:tgtEl>
                                        <p:attrNameLst>
                                          <p:attrName>style.visibility</p:attrName>
                                        </p:attrNameLst>
                                      </p:cBhvr>
                                      <p:to>
                                        <p:strVal val="visible"/>
                                      </p:to>
                                    </p:set>
                                    <p:animEffect transition="in" filter="blinds(horizontal)">
                                      <p:cBhvr>
                                        <p:cTn id="33"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p:bldP spid="21508" grpId="0"/>
      <p:bldP spid="21511" grpId="0"/>
      <p:bldP spid="215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3254" y="-152400"/>
            <a:ext cx="5468391" cy="4319337"/>
          </a:xfrm>
          <a:prstGeom prst="rect">
            <a:avLst/>
          </a:prstGeom>
        </p:spPr>
      </p:pic>
      <p:pic>
        <p:nvPicPr>
          <p:cNvPr id="3" name="图片 2"/>
          <p:cNvPicPr>
            <a:picLocks noChangeAspect="1"/>
          </p:cNvPicPr>
          <p:nvPr/>
        </p:nvPicPr>
        <p:blipFill>
          <a:blip r:embed="rId3"/>
          <a:stretch>
            <a:fillRect/>
          </a:stretch>
        </p:blipFill>
        <p:spPr>
          <a:xfrm>
            <a:off x="533400" y="4166937"/>
            <a:ext cx="2887579" cy="2379997"/>
          </a:xfrm>
          <a:prstGeom prst="rect">
            <a:avLst/>
          </a:prstGeom>
        </p:spPr>
      </p:pic>
      <p:pic>
        <p:nvPicPr>
          <p:cNvPr id="4" name="图片 3"/>
          <p:cNvPicPr>
            <a:picLocks noChangeAspect="1"/>
          </p:cNvPicPr>
          <p:nvPr/>
        </p:nvPicPr>
        <p:blipFill>
          <a:blip r:embed="rId4"/>
          <a:stretch>
            <a:fillRect/>
          </a:stretch>
        </p:blipFill>
        <p:spPr>
          <a:xfrm>
            <a:off x="4572000" y="4250908"/>
            <a:ext cx="3302000" cy="2324100"/>
          </a:xfrm>
          <a:prstGeom prst="rect">
            <a:avLst/>
          </a:prstGeom>
        </p:spPr>
      </p:pic>
    </p:spTree>
    <p:extLst>
      <p:ext uri="{BB962C8B-B14F-4D97-AF65-F5344CB8AC3E}">
        <p14:creationId xmlns:p14="http://schemas.microsoft.com/office/powerpoint/2010/main" val="361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533400" y="3048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a:latin typeface="宋体" charset="-122"/>
              </a:rPr>
              <a:t>由热力学关系</a:t>
            </a:r>
            <a:r>
              <a:rPr kumimoji="1" lang="zh-CN" altLang="en-US" sz="2400"/>
              <a:t> </a:t>
            </a:r>
            <a:endParaRPr kumimoji="1" lang="zh-CN" altLang="en-US" sz="2400">
              <a:latin typeface="Times New Roman" pitchFamily="18" charset="0"/>
            </a:endParaRPr>
          </a:p>
        </p:txBody>
      </p:sp>
      <p:graphicFrame>
        <p:nvGraphicFramePr>
          <p:cNvPr id="22531" name="Object 3"/>
          <p:cNvGraphicFramePr>
            <a:graphicFrameLocks noChangeAspect="1"/>
          </p:cNvGraphicFramePr>
          <p:nvPr/>
        </p:nvGraphicFramePr>
        <p:xfrm>
          <a:off x="2514600" y="381000"/>
          <a:ext cx="2362200" cy="1620838"/>
        </p:xfrm>
        <a:graphic>
          <a:graphicData uri="http://schemas.openxmlformats.org/presentationml/2006/ole">
            <mc:AlternateContent xmlns:mc="http://schemas.openxmlformats.org/markup-compatibility/2006">
              <mc:Choice xmlns:v="urn:schemas-microsoft-com:vml" Requires="v">
                <p:oleObj spid="_x0000_s15792" r:id="rId3" imgW="1155700" imgH="787400" progId="Equation.3">
                  <p:embed/>
                </p:oleObj>
              </mc:Choice>
              <mc:Fallback>
                <p:oleObj r:id="rId3" imgW="1155700" imgH="787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81000"/>
                        <a:ext cx="2362200" cy="162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2" name="Object 4"/>
          <p:cNvGraphicFramePr>
            <a:graphicFrameLocks noChangeAspect="1"/>
          </p:cNvGraphicFramePr>
          <p:nvPr/>
        </p:nvGraphicFramePr>
        <p:xfrm>
          <a:off x="609600" y="2182813"/>
          <a:ext cx="1752600" cy="788987"/>
        </p:xfrm>
        <a:graphic>
          <a:graphicData uri="http://schemas.openxmlformats.org/presentationml/2006/ole">
            <mc:AlternateContent xmlns:mc="http://schemas.openxmlformats.org/markup-compatibility/2006">
              <mc:Choice xmlns:v="urn:schemas-microsoft-com:vml" Requires="v">
                <p:oleObj spid="_x0000_s15793" r:id="rId5" imgW="863225" imgH="393529" progId="Equation.3">
                  <p:embed/>
                </p:oleObj>
              </mc:Choice>
              <mc:Fallback>
                <p:oleObj r:id="rId5" imgW="863225" imgH="39352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182813"/>
                        <a:ext cx="1752600"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3" name="Object 5"/>
          <p:cNvGraphicFramePr>
            <a:graphicFrameLocks noChangeAspect="1"/>
          </p:cNvGraphicFramePr>
          <p:nvPr/>
        </p:nvGraphicFramePr>
        <p:xfrm>
          <a:off x="3670300" y="2151063"/>
          <a:ext cx="1816100" cy="896937"/>
        </p:xfrm>
        <a:graphic>
          <a:graphicData uri="http://schemas.openxmlformats.org/presentationml/2006/ole">
            <mc:AlternateContent xmlns:mc="http://schemas.openxmlformats.org/markup-compatibility/2006">
              <mc:Choice xmlns:v="urn:schemas-microsoft-com:vml" Requires="v">
                <p:oleObj spid="_x0000_s15794" r:id="rId7" imgW="787058" imgH="393529" progId="Equation.3">
                  <p:embed/>
                </p:oleObj>
              </mc:Choice>
              <mc:Fallback>
                <p:oleObj r:id="rId7" imgW="787058" imgH="39352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0300" y="2151063"/>
                        <a:ext cx="1816100" cy="896937"/>
                      </a:xfrm>
                      <a:prstGeom prst="rect">
                        <a:avLst/>
                      </a:prstGeom>
                      <a:solidFill>
                        <a:srgbClr val="66FF99"/>
                      </a:solidFill>
                    </p:spPr>
                  </p:pic>
                </p:oleObj>
              </mc:Fallback>
            </mc:AlternateContent>
          </a:graphicData>
        </a:graphic>
      </p:graphicFrame>
      <p:graphicFrame>
        <p:nvGraphicFramePr>
          <p:cNvPr id="22534" name="Object 6"/>
          <p:cNvGraphicFramePr>
            <a:graphicFrameLocks noChangeAspect="1"/>
          </p:cNvGraphicFramePr>
          <p:nvPr/>
        </p:nvGraphicFramePr>
        <p:xfrm>
          <a:off x="2771775" y="3065463"/>
          <a:ext cx="2595563" cy="896937"/>
        </p:xfrm>
        <a:graphic>
          <a:graphicData uri="http://schemas.openxmlformats.org/presentationml/2006/ole">
            <mc:AlternateContent xmlns:mc="http://schemas.openxmlformats.org/markup-compatibility/2006">
              <mc:Choice xmlns:v="urn:schemas-microsoft-com:vml" Requires="v">
                <p:oleObj spid="_x0000_s15795" name="Equation" r:id="rId9" imgW="1130040" imgH="393480" progId="Equation.3">
                  <p:embed/>
                </p:oleObj>
              </mc:Choice>
              <mc:Fallback>
                <p:oleObj name="Equation" r:id="rId9" imgW="1130040" imgH="39348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3065463"/>
                        <a:ext cx="2595563"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Rectangle 7"/>
          <p:cNvSpPr>
            <a:spLocks noChangeArrowheads="1"/>
          </p:cNvSpPr>
          <p:nvPr/>
        </p:nvSpPr>
        <p:spPr bwMode="auto">
          <a:xfrm>
            <a:off x="34337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22536" name="Object 8"/>
          <p:cNvGraphicFramePr>
            <a:graphicFrameLocks noChangeAspect="1"/>
          </p:cNvGraphicFramePr>
          <p:nvPr/>
        </p:nvGraphicFramePr>
        <p:xfrm>
          <a:off x="1524000" y="4194175"/>
          <a:ext cx="4419600" cy="758825"/>
        </p:xfrm>
        <a:graphic>
          <a:graphicData uri="http://schemas.openxmlformats.org/presentationml/2006/ole">
            <mc:AlternateContent xmlns:mc="http://schemas.openxmlformats.org/markup-compatibility/2006">
              <mc:Choice xmlns:v="urn:schemas-microsoft-com:vml" Requires="v">
                <p:oleObj spid="_x0000_s15796" r:id="rId11" imgW="2273300" imgH="393700" progId="Equation.3">
                  <p:embed/>
                </p:oleObj>
              </mc:Choice>
              <mc:Fallback>
                <p:oleObj r:id="rId11" imgW="2273300" imgH="3937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4194175"/>
                        <a:ext cx="441960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1" name="Rectangle 9"/>
          <p:cNvSpPr>
            <a:spLocks noChangeArrowheads="1"/>
          </p:cNvSpPr>
          <p:nvPr/>
        </p:nvSpPr>
        <p:spPr bwMode="auto">
          <a:xfrm>
            <a:off x="3976688"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aphicFrame>
        <p:nvGraphicFramePr>
          <p:cNvPr id="22538" name="Object 10"/>
          <p:cNvGraphicFramePr>
            <a:graphicFrameLocks noChangeAspect="1"/>
          </p:cNvGraphicFramePr>
          <p:nvPr/>
        </p:nvGraphicFramePr>
        <p:xfrm>
          <a:off x="2362200" y="5041900"/>
          <a:ext cx="2286000" cy="749300"/>
        </p:xfrm>
        <a:graphic>
          <a:graphicData uri="http://schemas.openxmlformats.org/presentationml/2006/ole">
            <mc:AlternateContent xmlns:mc="http://schemas.openxmlformats.org/markup-compatibility/2006">
              <mc:Choice xmlns:v="urn:schemas-microsoft-com:vml" Requires="v">
                <p:oleObj spid="_x0000_s15797" r:id="rId13" imgW="1193800" imgH="393700" progId="Equation.3">
                  <p:embed/>
                </p:oleObj>
              </mc:Choice>
              <mc:Fallback>
                <p:oleObj r:id="rId13" imgW="1193800" imgH="3937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2200" y="5041900"/>
                        <a:ext cx="22860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9" name="Object 11"/>
          <p:cNvGraphicFramePr>
            <a:graphicFrameLocks noChangeAspect="1"/>
          </p:cNvGraphicFramePr>
          <p:nvPr/>
        </p:nvGraphicFramePr>
        <p:xfrm>
          <a:off x="1752600" y="5854700"/>
          <a:ext cx="1295400" cy="698500"/>
        </p:xfrm>
        <a:graphic>
          <a:graphicData uri="http://schemas.openxmlformats.org/presentationml/2006/ole">
            <mc:AlternateContent xmlns:mc="http://schemas.openxmlformats.org/markup-compatibility/2006">
              <mc:Choice xmlns:v="urn:schemas-microsoft-com:vml" Requires="v">
                <p:oleObj spid="_x0000_s15798" r:id="rId15" imgW="723586" imgH="393529" progId="Equation.3">
                  <p:embed/>
                </p:oleObj>
              </mc:Choice>
              <mc:Fallback>
                <p:oleObj r:id="rId15" imgW="723586" imgH="393529"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600" y="5854700"/>
                        <a:ext cx="12954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Text Box 12"/>
          <p:cNvSpPr txBox="1">
            <a:spLocks noChangeArrowheads="1"/>
          </p:cNvSpPr>
          <p:nvPr/>
        </p:nvSpPr>
        <p:spPr bwMode="auto">
          <a:xfrm>
            <a:off x="3352800" y="60198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latin typeface="宋体" charset="-122"/>
              </a:rPr>
              <a:t>称为格临爱森关系式</a:t>
            </a:r>
            <a:r>
              <a:rPr lang="zh-CN" altLang="en-US" sz="2400">
                <a:solidFill>
                  <a:schemeClr val="tx2"/>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linds(horizontal)">
                                      <p:cBhvr>
                                        <p:cTn id="7" dur="500"/>
                                        <p:tgtEl>
                                          <p:spTgt spid="22530"/>
                                        </p:tgtEl>
                                      </p:cBhvr>
                                    </p:animEffect>
                                  </p:childTnLst>
                                </p:cTn>
                              </p:par>
                              <p:par>
                                <p:cTn id="8" presetID="3" presetClass="entr" presetSubtype="10" fill="hold" nodeType="withEffect">
                                  <p:stCondLst>
                                    <p:cond delay="0"/>
                                  </p:stCondLst>
                                  <p:childTnLst>
                                    <p:set>
                                      <p:cBhvr>
                                        <p:cTn id="9" dur="1" fill="hold">
                                          <p:stCondLst>
                                            <p:cond delay="0"/>
                                          </p:stCondLst>
                                        </p:cTn>
                                        <p:tgtEl>
                                          <p:spTgt spid="22531"/>
                                        </p:tgtEl>
                                        <p:attrNameLst>
                                          <p:attrName>style.visibility</p:attrName>
                                        </p:attrNameLst>
                                      </p:cBhvr>
                                      <p:to>
                                        <p:strVal val="visible"/>
                                      </p:to>
                                    </p:set>
                                    <p:animEffect transition="in" filter="blinds(horizontal)">
                                      <p:cBhvr>
                                        <p:cTn id="10" dur="500"/>
                                        <p:tgtEl>
                                          <p:spTgt spid="225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2532"/>
                                        </p:tgtEl>
                                        <p:attrNameLst>
                                          <p:attrName>style.visibility</p:attrName>
                                        </p:attrNameLst>
                                      </p:cBhvr>
                                      <p:to>
                                        <p:strVal val="visible"/>
                                      </p:to>
                                    </p:set>
                                    <p:animEffect transition="in" filter="blinds(horizontal)">
                                      <p:cBhvr>
                                        <p:cTn id="15" dur="500"/>
                                        <p:tgtEl>
                                          <p:spTgt spid="22532"/>
                                        </p:tgtEl>
                                      </p:cBhvr>
                                    </p:animEffect>
                                  </p:childTnLst>
                                </p:cTn>
                              </p:par>
                              <p:par>
                                <p:cTn id="16" presetID="3" presetClass="entr" presetSubtype="10" fill="hold" nodeType="withEffect">
                                  <p:stCondLst>
                                    <p:cond delay="0"/>
                                  </p:stCondLst>
                                  <p:childTnLst>
                                    <p:set>
                                      <p:cBhvr>
                                        <p:cTn id="17" dur="1" fill="hold">
                                          <p:stCondLst>
                                            <p:cond delay="0"/>
                                          </p:stCondLst>
                                        </p:cTn>
                                        <p:tgtEl>
                                          <p:spTgt spid="22533"/>
                                        </p:tgtEl>
                                        <p:attrNameLst>
                                          <p:attrName>style.visibility</p:attrName>
                                        </p:attrNameLst>
                                      </p:cBhvr>
                                      <p:to>
                                        <p:strVal val="visible"/>
                                      </p:to>
                                    </p:set>
                                    <p:animEffect transition="in" filter="blinds(horizontal)">
                                      <p:cBhvr>
                                        <p:cTn id="18" dur="500"/>
                                        <p:tgtEl>
                                          <p:spTgt spid="2253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2534"/>
                                        </p:tgtEl>
                                        <p:attrNameLst>
                                          <p:attrName>style.visibility</p:attrName>
                                        </p:attrNameLst>
                                      </p:cBhvr>
                                      <p:to>
                                        <p:strVal val="visible"/>
                                      </p:to>
                                    </p:set>
                                    <p:animEffect transition="in" filter="blinds(horizontal)">
                                      <p:cBhvr>
                                        <p:cTn id="23" dur="500"/>
                                        <p:tgtEl>
                                          <p:spTgt spid="225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2536"/>
                                        </p:tgtEl>
                                        <p:attrNameLst>
                                          <p:attrName>style.visibility</p:attrName>
                                        </p:attrNameLst>
                                      </p:cBhvr>
                                      <p:to>
                                        <p:strVal val="visible"/>
                                      </p:to>
                                    </p:set>
                                    <p:animEffect transition="in" filter="blinds(horizontal)">
                                      <p:cBhvr>
                                        <p:cTn id="28" dur="500"/>
                                        <p:tgtEl>
                                          <p:spTgt spid="225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2538"/>
                                        </p:tgtEl>
                                        <p:attrNameLst>
                                          <p:attrName>style.visibility</p:attrName>
                                        </p:attrNameLst>
                                      </p:cBhvr>
                                      <p:to>
                                        <p:strVal val="visible"/>
                                      </p:to>
                                    </p:set>
                                    <p:animEffect transition="in" filter="blinds(horizontal)">
                                      <p:cBhvr>
                                        <p:cTn id="33" dur="500"/>
                                        <p:tgtEl>
                                          <p:spTgt spid="2253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2539"/>
                                        </p:tgtEl>
                                        <p:attrNameLst>
                                          <p:attrName>style.visibility</p:attrName>
                                        </p:attrNameLst>
                                      </p:cBhvr>
                                      <p:to>
                                        <p:strVal val="visible"/>
                                      </p:to>
                                    </p:set>
                                    <p:animEffect transition="in" filter="blinds(horizontal)">
                                      <p:cBhvr>
                                        <p:cTn id="38" dur="500"/>
                                        <p:tgtEl>
                                          <p:spTgt spid="225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540"/>
                                        </p:tgtEl>
                                        <p:attrNameLst>
                                          <p:attrName>style.visibility</p:attrName>
                                        </p:attrNameLst>
                                      </p:cBhvr>
                                      <p:to>
                                        <p:strVal val="visible"/>
                                      </p:to>
                                    </p:set>
                                    <p:animEffect transition="in" filter="blinds(horizontal)">
                                      <p:cBhvr>
                                        <p:cTn id="43" dur="500"/>
                                        <p:tgtEl>
                                          <p:spTgt spid="2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3" name="Rectangle 2"/>
          <p:cNvSpPr>
            <a:spLocks noChangeArrowheads="1"/>
          </p:cNvSpPr>
          <p:nvPr/>
        </p:nvSpPr>
        <p:spPr bwMode="auto">
          <a:xfrm>
            <a:off x="533400" y="1600200"/>
            <a:ext cx="7848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50000"/>
              </a:lnSpc>
            </a:pPr>
            <a:r>
              <a:rPr kumimoji="1" lang="en-US" altLang="zh-CN" sz="2400" dirty="0">
                <a:latin typeface="宋体" charset="-122"/>
              </a:rPr>
              <a:t>     </a:t>
            </a:r>
            <a:r>
              <a:rPr kumimoji="1" lang="zh-CN" altLang="en-US" sz="2400" dirty="0">
                <a:latin typeface="宋体" charset="-122"/>
              </a:rPr>
              <a:t>与  成正比说明晶体的热膨胀与非简谐振动有关。由于     在很宽的温度范围内几乎不变，所以 与温度关系与  类似。在低温下与   成正比，而在高温下  随着</a:t>
            </a:r>
            <a:r>
              <a:rPr kumimoji="1" lang="en-US" altLang="zh-CN" sz="2400" dirty="0">
                <a:latin typeface="Times New Roman" pitchFamily="18" charset="0"/>
                <a:cs typeface="Times New Roman" pitchFamily="18" charset="0"/>
              </a:rPr>
              <a:t>T</a:t>
            </a:r>
            <a:r>
              <a:rPr kumimoji="1" lang="zh-CN" altLang="en-US" sz="2400" dirty="0">
                <a:latin typeface="宋体" charset="-122"/>
              </a:rPr>
              <a:t>的增加非常缓慢。</a:t>
            </a:r>
            <a:endParaRPr kumimoji="1" lang="zh-CN" altLang="en-US" sz="2400" dirty="0">
              <a:latin typeface="Times New Roman" pitchFamily="18" charset="0"/>
            </a:endParaRPr>
          </a:p>
        </p:txBody>
      </p:sp>
      <p:graphicFrame>
        <p:nvGraphicFramePr>
          <p:cNvPr id="16386" name="Object 3"/>
          <p:cNvGraphicFramePr>
            <a:graphicFrameLocks noChangeAspect="1"/>
          </p:cNvGraphicFramePr>
          <p:nvPr>
            <p:extLst>
              <p:ext uri="{D42A27DB-BD31-4B8C-83A1-F6EECF244321}">
                <p14:modId xmlns:p14="http://schemas.microsoft.com/office/powerpoint/2010/main" val="1739640652"/>
              </p:ext>
            </p:extLst>
          </p:nvPr>
        </p:nvGraphicFramePr>
        <p:xfrm>
          <a:off x="1066800" y="1676400"/>
          <a:ext cx="295275" cy="276225"/>
        </p:xfrm>
        <a:graphic>
          <a:graphicData uri="http://schemas.openxmlformats.org/presentationml/2006/ole">
            <mc:AlternateContent xmlns:mc="http://schemas.openxmlformats.org/markup-compatibility/2006">
              <mc:Choice xmlns:v="urn:schemas-microsoft-com:vml" Requires="v">
                <p:oleObj spid="_x0000_s16811" r:id="rId3" imgW="152334" imgH="139639" progId="Equation.3">
                  <p:embed/>
                </p:oleObj>
              </mc:Choice>
              <mc:Fallback>
                <p:oleObj r:id="rId3" imgW="152334" imgH="13963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76400"/>
                        <a:ext cx="29527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4"/>
          <p:cNvGraphicFramePr>
            <a:graphicFrameLocks noChangeAspect="1"/>
          </p:cNvGraphicFramePr>
          <p:nvPr>
            <p:extLst>
              <p:ext uri="{D42A27DB-BD31-4B8C-83A1-F6EECF244321}">
                <p14:modId xmlns:p14="http://schemas.microsoft.com/office/powerpoint/2010/main" val="150584259"/>
              </p:ext>
            </p:extLst>
          </p:nvPr>
        </p:nvGraphicFramePr>
        <p:xfrm>
          <a:off x="1752600" y="1676400"/>
          <a:ext cx="239713" cy="312738"/>
        </p:xfrm>
        <a:graphic>
          <a:graphicData uri="http://schemas.openxmlformats.org/presentationml/2006/ole">
            <mc:AlternateContent xmlns:mc="http://schemas.openxmlformats.org/markup-compatibility/2006">
              <mc:Choice xmlns:v="urn:schemas-microsoft-com:vml" Requires="v">
                <p:oleObj spid="_x0000_s16812" r:id="rId5" imgW="126780" imgH="164814" progId="Equation.3">
                  <p:embed/>
                </p:oleObj>
              </mc:Choice>
              <mc:Fallback>
                <p:oleObj r:id="rId5" imgW="126780" imgH="164814"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676400"/>
                        <a:ext cx="239713"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5"/>
          <p:cNvGraphicFramePr>
            <a:graphicFrameLocks noChangeAspect="1"/>
          </p:cNvGraphicFramePr>
          <p:nvPr>
            <p:extLst>
              <p:ext uri="{D42A27DB-BD31-4B8C-83A1-F6EECF244321}">
                <p14:modId xmlns:p14="http://schemas.microsoft.com/office/powerpoint/2010/main" val="1133904847"/>
              </p:ext>
            </p:extLst>
          </p:nvPr>
        </p:nvGraphicFramePr>
        <p:xfrm>
          <a:off x="1179513" y="2279649"/>
          <a:ext cx="871538" cy="392113"/>
        </p:xfrm>
        <a:graphic>
          <a:graphicData uri="http://schemas.openxmlformats.org/presentationml/2006/ole">
            <mc:AlternateContent xmlns:mc="http://schemas.openxmlformats.org/markup-compatibility/2006">
              <mc:Choice xmlns:v="urn:schemas-microsoft-com:vml" Requires="v">
                <p:oleObj spid="_x0000_s16813" name="Equation" r:id="rId7" imgW="444240" imgH="203040" progId="Equation.3">
                  <p:embed/>
                </p:oleObj>
              </mc:Choice>
              <mc:Fallback>
                <p:oleObj name="Equation" r:id="rId7" imgW="444240" imgH="2030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9513" y="2279649"/>
                        <a:ext cx="871538"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9" name="Object 6"/>
          <p:cNvGraphicFramePr>
            <a:graphicFrameLocks noChangeAspect="1"/>
          </p:cNvGraphicFramePr>
          <p:nvPr>
            <p:extLst>
              <p:ext uri="{D42A27DB-BD31-4B8C-83A1-F6EECF244321}">
                <p14:modId xmlns:p14="http://schemas.microsoft.com/office/powerpoint/2010/main" val="768880051"/>
              </p:ext>
            </p:extLst>
          </p:nvPr>
        </p:nvGraphicFramePr>
        <p:xfrm>
          <a:off x="7153275" y="2832326"/>
          <a:ext cx="295275" cy="276225"/>
        </p:xfrm>
        <a:graphic>
          <a:graphicData uri="http://schemas.openxmlformats.org/presentationml/2006/ole">
            <mc:AlternateContent xmlns:mc="http://schemas.openxmlformats.org/markup-compatibility/2006">
              <mc:Choice xmlns:v="urn:schemas-microsoft-com:vml" Requires="v">
                <p:oleObj spid="_x0000_s16814" r:id="rId9" imgW="152334" imgH="139639" progId="Equation.3">
                  <p:embed/>
                </p:oleObj>
              </mc:Choice>
              <mc:Fallback>
                <p:oleObj r:id="rId9" imgW="152334" imgH="13963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275" y="2832326"/>
                        <a:ext cx="29527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0" name="Object 7"/>
          <p:cNvGraphicFramePr>
            <a:graphicFrameLocks noChangeAspect="1"/>
          </p:cNvGraphicFramePr>
          <p:nvPr>
            <p:extLst>
              <p:ext uri="{D42A27DB-BD31-4B8C-83A1-F6EECF244321}">
                <p14:modId xmlns:p14="http://schemas.microsoft.com/office/powerpoint/2010/main" val="1157913158"/>
              </p:ext>
            </p:extLst>
          </p:nvPr>
        </p:nvGraphicFramePr>
        <p:xfrm>
          <a:off x="1214437" y="2754313"/>
          <a:ext cx="425450" cy="444500"/>
        </p:xfrm>
        <a:graphic>
          <a:graphicData uri="http://schemas.openxmlformats.org/presentationml/2006/ole">
            <mc:AlternateContent xmlns:mc="http://schemas.openxmlformats.org/markup-compatibility/2006">
              <mc:Choice xmlns:v="urn:schemas-microsoft-com:vml" Requires="v">
                <p:oleObj spid="_x0000_s16815" r:id="rId10" imgW="215806" imgH="228501" progId="Equation.3">
                  <p:embed/>
                </p:oleObj>
              </mc:Choice>
              <mc:Fallback>
                <p:oleObj r:id="rId10" imgW="215806" imgH="228501"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437" y="2754313"/>
                        <a:ext cx="42545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1" name="Object 8"/>
          <p:cNvGraphicFramePr>
            <a:graphicFrameLocks noChangeAspect="1"/>
          </p:cNvGraphicFramePr>
          <p:nvPr>
            <p:extLst>
              <p:ext uri="{D42A27DB-BD31-4B8C-83A1-F6EECF244321}">
                <p14:modId xmlns:p14="http://schemas.microsoft.com/office/powerpoint/2010/main" val="549637392"/>
              </p:ext>
            </p:extLst>
          </p:nvPr>
        </p:nvGraphicFramePr>
        <p:xfrm>
          <a:off x="4026693" y="2763157"/>
          <a:ext cx="369887" cy="369887"/>
        </p:xfrm>
        <a:graphic>
          <a:graphicData uri="http://schemas.openxmlformats.org/presentationml/2006/ole">
            <mc:AlternateContent xmlns:mc="http://schemas.openxmlformats.org/markup-compatibility/2006">
              <mc:Choice xmlns:v="urn:schemas-microsoft-com:vml" Requires="v">
                <p:oleObj spid="_x0000_s16816" r:id="rId12" imgW="190417" imgH="190417" progId="Equation.3">
                  <p:embed/>
                </p:oleObj>
              </mc:Choice>
              <mc:Fallback>
                <p:oleObj r:id="rId12" imgW="190417" imgH="190417"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6693" y="2763157"/>
                        <a:ext cx="369887" cy="369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2" name="Object 9"/>
          <p:cNvGraphicFramePr>
            <a:graphicFrameLocks noChangeAspect="1"/>
          </p:cNvGraphicFramePr>
          <p:nvPr>
            <p:extLst>
              <p:ext uri="{D42A27DB-BD31-4B8C-83A1-F6EECF244321}">
                <p14:modId xmlns:p14="http://schemas.microsoft.com/office/powerpoint/2010/main" val="1428481597"/>
              </p:ext>
            </p:extLst>
          </p:nvPr>
        </p:nvGraphicFramePr>
        <p:xfrm>
          <a:off x="6858000" y="2304594"/>
          <a:ext cx="295275" cy="276225"/>
        </p:xfrm>
        <a:graphic>
          <a:graphicData uri="http://schemas.openxmlformats.org/presentationml/2006/ole">
            <mc:AlternateContent xmlns:mc="http://schemas.openxmlformats.org/markup-compatibility/2006">
              <mc:Choice xmlns:v="urn:schemas-microsoft-com:vml" Requires="v">
                <p:oleObj spid="_x0000_s16817" r:id="rId14" imgW="152334" imgH="139639" progId="Equation.3">
                  <p:embed/>
                </p:oleObj>
              </mc:Choice>
              <mc:Fallback>
                <p:oleObj r:id="rId14" imgW="152334" imgH="139639"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304594"/>
                        <a:ext cx="29527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762000" y="304800"/>
            <a:ext cx="3886200" cy="830997"/>
          </a:xfrm>
          <a:prstGeom prst="rect">
            <a:avLst/>
          </a:prstGeom>
          <a:noFill/>
          <a:ln w="9525">
            <a:noFill/>
            <a:miter lim="800000"/>
            <a:headEnd/>
            <a:tailEnd/>
          </a:ln>
          <a:effectLst/>
        </p:spPr>
        <p:txBody>
          <a:bodyPr>
            <a:spAutoFit/>
          </a:bodyPr>
          <a:lstStyle/>
          <a:p>
            <a:pPr eaLnBrk="0" hangingPunct="0">
              <a:lnSpc>
                <a:spcPct val="150000"/>
              </a:lnSpc>
              <a:spcBef>
                <a:spcPct val="50000"/>
              </a:spcBef>
              <a:buClr>
                <a:srgbClr val="990000"/>
              </a:buClr>
              <a:buSzPct val="110000"/>
              <a:defRPr/>
            </a:pPr>
            <a:r>
              <a:rPr lang="en-US" altLang="zh-CN" sz="3200">
                <a:solidFill>
                  <a:schemeClr val="tx2"/>
                </a:solidFill>
                <a:effectLst>
                  <a:outerShdw blurRad="38100" dist="38100" dir="2700000" algn="tl">
                    <a:srgbClr val="C0C0C0"/>
                  </a:outerShdw>
                </a:effectLst>
                <a:latin typeface="Arial" pitchFamily="34" charset="0"/>
                <a:ea typeface="宋体" pitchFamily="2" charset="-122"/>
              </a:rPr>
              <a:t>3.7.3  </a:t>
            </a:r>
            <a:r>
              <a:rPr lang="zh-CN" altLang="en-US" sz="3200">
                <a:solidFill>
                  <a:schemeClr val="tx2"/>
                </a:solidFill>
                <a:effectLst>
                  <a:outerShdw blurRad="38100" dist="38100" dir="2700000" algn="tl">
                    <a:srgbClr val="C0C0C0"/>
                  </a:outerShdw>
                </a:effectLst>
                <a:latin typeface="宋体" pitchFamily="2" charset="-122"/>
                <a:ea typeface="宋体" pitchFamily="2" charset="-122"/>
              </a:rPr>
              <a:t>晶格热传导</a:t>
            </a:r>
            <a:r>
              <a:rPr lang="zh-CN" altLang="en-US" sz="2400">
                <a:solidFill>
                  <a:schemeClr val="tx2"/>
                </a:solidFill>
                <a:latin typeface="Arial" pitchFamily="34" charset="0"/>
                <a:ea typeface="宋体" pitchFamily="2" charset="-122"/>
              </a:rPr>
              <a:t> </a:t>
            </a:r>
          </a:p>
        </p:txBody>
      </p:sp>
      <p:sp>
        <p:nvSpPr>
          <p:cNvPr id="24579" name="Text Box 3"/>
          <p:cNvSpPr txBox="1">
            <a:spLocks noChangeArrowheads="1"/>
          </p:cNvSpPr>
          <p:nvPr/>
        </p:nvSpPr>
        <p:spPr bwMode="auto">
          <a:xfrm>
            <a:off x="457200" y="1295400"/>
            <a:ext cx="7848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spcBef>
                <a:spcPct val="50000"/>
              </a:spcBef>
              <a:buClr>
                <a:srgbClr val="990000"/>
              </a:buClr>
              <a:buSzPct val="110000"/>
            </a:pPr>
            <a:r>
              <a:rPr lang="en-US" altLang="zh-CN" sz="2400">
                <a:solidFill>
                  <a:schemeClr val="tx2"/>
                </a:solidFill>
                <a:latin typeface="宋体" charset="-122"/>
              </a:rPr>
              <a:t>      </a:t>
            </a:r>
            <a:r>
              <a:rPr lang="zh-CN" altLang="en-US" sz="2400">
                <a:solidFill>
                  <a:schemeClr val="tx2"/>
                </a:solidFill>
                <a:latin typeface="宋体" charset="-122"/>
              </a:rPr>
              <a:t>晶体的热传导可以通过传导电子和声子来实现，后者称为</a:t>
            </a:r>
            <a:r>
              <a:rPr lang="zh-CN" altLang="en-US" sz="2400">
                <a:solidFill>
                  <a:srgbClr val="FF00FF"/>
                </a:solidFill>
                <a:latin typeface="宋体" charset="-122"/>
              </a:rPr>
              <a:t>晶格热传导</a:t>
            </a:r>
            <a:r>
              <a:rPr lang="zh-CN" altLang="en-US" sz="2400">
                <a:solidFill>
                  <a:schemeClr val="tx2"/>
                </a:solidFill>
                <a:latin typeface="宋体" charset="-122"/>
              </a:rPr>
              <a:t>。</a:t>
            </a:r>
            <a:r>
              <a:rPr lang="zh-CN" altLang="en-US" sz="2400">
                <a:solidFill>
                  <a:schemeClr val="tx2"/>
                </a:solidFill>
              </a:rPr>
              <a:t> </a:t>
            </a:r>
          </a:p>
        </p:txBody>
      </p:sp>
      <p:sp>
        <p:nvSpPr>
          <p:cNvPr id="24580" name="Text Box 4"/>
          <p:cNvSpPr txBox="1">
            <a:spLocks noChangeArrowheads="1"/>
          </p:cNvSpPr>
          <p:nvPr/>
        </p:nvSpPr>
        <p:spPr bwMode="auto">
          <a:xfrm>
            <a:off x="228600" y="2438400"/>
            <a:ext cx="853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50000"/>
              </a:lnSpc>
              <a:spcBef>
                <a:spcPct val="50000"/>
              </a:spcBef>
              <a:buClr>
                <a:srgbClr val="990000"/>
              </a:buClr>
              <a:buSzPct val="110000"/>
            </a:pPr>
            <a:r>
              <a:rPr lang="en-US" altLang="zh-CN" sz="2400" dirty="0">
                <a:solidFill>
                  <a:schemeClr val="tx2"/>
                </a:solidFill>
                <a:latin typeface="宋体" charset="-122"/>
              </a:rPr>
              <a:t>      </a:t>
            </a:r>
            <a:r>
              <a:rPr lang="zh-CN" altLang="en-US" sz="2400" dirty="0">
                <a:solidFill>
                  <a:schemeClr val="tx2"/>
                </a:solidFill>
                <a:latin typeface="宋体" charset="-122"/>
              </a:rPr>
              <a:t>在简谐近似下，声子是相互独立的，没有相互作用，可以毫无阻碍的在晶体中运动，将热能从热端传到导冷端，晶格热导率无穷大。实际不是，必须考虑非简谐效应，这时声子不是相互独立的，有相互作用，晶格热导率才是有限的。</a:t>
            </a:r>
            <a:r>
              <a:rPr lang="zh-CN" altLang="en-US" sz="2400" dirty="0">
                <a:solidFill>
                  <a:schemeClr val="tx2"/>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blinds(horizontal)">
                                      <p:cBhvr>
                                        <p:cTn id="12" dur="500"/>
                                        <p:tgtEl>
                                          <p:spTgt spid="245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blinds(horizontal)">
                                      <p:cBhvr>
                                        <p:cTn id="1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p:bldP spid="2458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705853" y="4444584"/>
            <a:ext cx="769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kumimoji="1" lang="en-US" altLang="zh-CN" sz="2400" dirty="0">
                <a:latin typeface="宋体" charset="-122"/>
              </a:rPr>
              <a:t>    </a:t>
            </a:r>
            <a:r>
              <a:rPr kumimoji="1" lang="zh-CN" altLang="en-US" sz="2400" dirty="0">
                <a:latin typeface="宋体" charset="-122"/>
              </a:rPr>
              <a:t>最简单的声子间相互作用（碰撞或散射）过程是三声子过程，及声子</a:t>
            </a:r>
            <a:r>
              <a:rPr kumimoji="1" lang="en-US" altLang="zh-CN" sz="2400" dirty="0">
                <a:latin typeface="Times New Roman" pitchFamily="18" charset="0"/>
                <a:cs typeface="Times New Roman" pitchFamily="18" charset="0"/>
              </a:rPr>
              <a:t>1</a:t>
            </a:r>
            <a:r>
              <a:rPr kumimoji="1" lang="zh-CN" altLang="en-US" sz="2400" dirty="0">
                <a:latin typeface="宋体" charset="-122"/>
              </a:rPr>
              <a:t>和声子</a:t>
            </a:r>
            <a:r>
              <a:rPr kumimoji="1" lang="en-US" altLang="zh-CN" sz="2400" dirty="0">
                <a:latin typeface="Times New Roman" pitchFamily="18" charset="0"/>
                <a:cs typeface="Times New Roman" pitchFamily="18" charset="0"/>
              </a:rPr>
              <a:t>2</a:t>
            </a:r>
            <a:r>
              <a:rPr kumimoji="1" lang="zh-CN" altLang="en-US" sz="2400" dirty="0">
                <a:latin typeface="宋体" charset="-122"/>
              </a:rPr>
              <a:t>碰撞产生声子</a:t>
            </a:r>
            <a:r>
              <a:rPr kumimoji="1" lang="en-US" altLang="zh-CN" sz="2400" dirty="0">
                <a:latin typeface="Times New Roman" pitchFamily="18" charset="0"/>
                <a:cs typeface="Times New Roman" pitchFamily="18" charset="0"/>
              </a:rPr>
              <a:t>3</a:t>
            </a:r>
            <a:r>
              <a:rPr kumimoji="1" lang="zh-CN" altLang="en-US" sz="2400" dirty="0">
                <a:latin typeface="宋体" charset="-122"/>
              </a:rPr>
              <a:t>。满足能量和动量守恒。</a:t>
            </a:r>
            <a:endParaRPr kumimoji="1" lang="zh-CN" altLang="en-US" sz="2400" dirty="0">
              <a:latin typeface="Times New Roman" pitchFamily="18" charset="0"/>
            </a:endParaRPr>
          </a:p>
        </p:txBody>
      </p:sp>
      <p:graphicFrame>
        <p:nvGraphicFramePr>
          <p:cNvPr id="25603" name="Object 3"/>
          <p:cNvGraphicFramePr>
            <a:graphicFrameLocks noChangeAspect="1"/>
          </p:cNvGraphicFramePr>
          <p:nvPr>
            <p:extLst>
              <p:ext uri="{D42A27DB-BD31-4B8C-83A1-F6EECF244321}">
                <p14:modId xmlns:p14="http://schemas.microsoft.com/office/powerpoint/2010/main" val="88503683"/>
              </p:ext>
            </p:extLst>
          </p:nvPr>
        </p:nvGraphicFramePr>
        <p:xfrm>
          <a:off x="1516982" y="5825289"/>
          <a:ext cx="2209800" cy="609600"/>
        </p:xfrm>
        <a:graphic>
          <a:graphicData uri="http://schemas.openxmlformats.org/presentationml/2006/ole">
            <mc:AlternateContent xmlns:mc="http://schemas.openxmlformats.org/markup-compatibility/2006">
              <mc:Choice xmlns:v="urn:schemas-microsoft-com:vml" Requires="v">
                <p:oleObj spid="_x0000_s17537" r:id="rId3" imgW="825500" imgH="228600" progId="Equation.3">
                  <p:embed/>
                </p:oleObj>
              </mc:Choice>
              <mc:Fallback>
                <p:oleObj r:id="rId3" imgW="8255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982" y="5825289"/>
                        <a:ext cx="2209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1512567101"/>
              </p:ext>
            </p:extLst>
          </p:nvPr>
        </p:nvGraphicFramePr>
        <p:xfrm>
          <a:off x="4590048" y="5749089"/>
          <a:ext cx="2743200" cy="685800"/>
        </p:xfrm>
        <a:graphic>
          <a:graphicData uri="http://schemas.openxmlformats.org/presentationml/2006/ole">
            <mc:AlternateContent xmlns:mc="http://schemas.openxmlformats.org/markup-compatibility/2006">
              <mc:Choice xmlns:v="urn:schemas-microsoft-com:vml" Requires="v">
                <p:oleObj spid="_x0000_s17538" r:id="rId5" imgW="1028254" imgH="253890" progId="Equation.3">
                  <p:embed/>
                </p:oleObj>
              </mc:Choice>
              <mc:Fallback>
                <p:oleObj r:id="rId5" imgW="1028254" imgH="25389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0048" y="5749089"/>
                        <a:ext cx="2743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p:cNvSpPr txBox="1"/>
          <p:nvPr/>
        </p:nvSpPr>
        <p:spPr>
          <a:xfrm>
            <a:off x="533400" y="304800"/>
            <a:ext cx="8305800" cy="4247317"/>
          </a:xfrm>
          <a:prstGeom prst="rect">
            <a:avLst/>
          </a:prstGeom>
          <a:noFill/>
        </p:spPr>
        <p:txBody>
          <a:bodyPr wrap="square" rtlCol="0">
            <a:spAutoFit/>
          </a:bodyPr>
          <a:lstStyle/>
          <a:p>
            <a:pPr>
              <a:lnSpc>
                <a:spcPct val="150000"/>
              </a:lnSpc>
            </a:pPr>
            <a:r>
              <a:rPr lang="zh-CN" altLang="en-US" sz="2400" dirty="0"/>
              <a:t>晶格热运动体系可看成</a:t>
            </a:r>
            <a:r>
              <a:rPr lang="zh-CN" altLang="en-US" sz="2400" b="1" dirty="0"/>
              <a:t>“</a:t>
            </a:r>
            <a:r>
              <a:rPr lang="zh-CN" altLang="en-US" sz="2400" dirty="0"/>
              <a:t>声子</a:t>
            </a:r>
            <a:r>
              <a:rPr lang="zh-CN" altLang="en-US" sz="2400" b="1" dirty="0"/>
              <a:t>”</a:t>
            </a:r>
            <a:r>
              <a:rPr lang="zh-CN" altLang="en-US" sz="2400" dirty="0"/>
              <a:t>气体</a:t>
            </a:r>
            <a:r>
              <a:rPr lang="en-US" altLang="zh-CN" sz="2400" dirty="0"/>
              <a:t>;</a:t>
            </a:r>
            <a:r>
              <a:rPr lang="zh-CN" altLang="en-US" sz="2400" dirty="0"/>
              <a:t>热传导可看成</a:t>
            </a:r>
            <a:r>
              <a:rPr lang="zh-CN" altLang="en-US" sz="2400" b="1" dirty="0"/>
              <a:t>“</a:t>
            </a:r>
            <a:r>
              <a:rPr lang="zh-CN" altLang="en-US" sz="2400" dirty="0"/>
              <a:t>声 子</a:t>
            </a:r>
            <a:r>
              <a:rPr lang="zh-CN" altLang="en-US" sz="2400" b="1" dirty="0"/>
              <a:t>”</a:t>
            </a:r>
            <a:r>
              <a:rPr lang="zh-CN" altLang="en-US" sz="2400" dirty="0"/>
              <a:t>的扩散运动的结果。 </a:t>
            </a:r>
          </a:p>
          <a:p>
            <a:pPr>
              <a:lnSpc>
                <a:spcPct val="150000"/>
              </a:lnSpc>
            </a:pPr>
            <a:r>
              <a:rPr lang="zh-CN" altLang="en-US" sz="2400" b="1" dirty="0"/>
              <a:t>“</a:t>
            </a:r>
            <a:r>
              <a:rPr lang="zh-CN" altLang="en-US" sz="2400" dirty="0"/>
              <a:t>声子气体</a:t>
            </a:r>
            <a:r>
              <a:rPr lang="zh-CN" altLang="en-US" sz="2400" b="1" dirty="0"/>
              <a:t>”</a:t>
            </a:r>
            <a:r>
              <a:rPr lang="zh-CN" altLang="en-US" sz="2400" dirty="0"/>
              <a:t>的密度分布是不均匀的</a:t>
            </a:r>
            <a:r>
              <a:rPr lang="en-US" altLang="zh-CN" sz="2400" dirty="0"/>
              <a:t>,</a:t>
            </a:r>
            <a:r>
              <a:rPr lang="zh-CN" altLang="en-US" sz="2400" dirty="0"/>
              <a:t>高温处</a:t>
            </a:r>
            <a:r>
              <a:rPr lang="zh-CN" altLang="en-US" sz="2400" b="1" dirty="0"/>
              <a:t>“</a:t>
            </a:r>
            <a:r>
              <a:rPr lang="zh-CN" altLang="en-US" sz="2400" dirty="0"/>
              <a:t>声子</a:t>
            </a:r>
            <a:r>
              <a:rPr lang="zh-CN" altLang="en-US" sz="2400" b="1" dirty="0"/>
              <a:t>”</a:t>
            </a:r>
            <a:r>
              <a:rPr lang="zh-CN" altLang="en-US" sz="2400" dirty="0"/>
              <a:t>密 度高</a:t>
            </a:r>
            <a:r>
              <a:rPr lang="en-US" altLang="zh-CN" sz="2400" dirty="0"/>
              <a:t>,</a:t>
            </a:r>
            <a:r>
              <a:rPr lang="zh-CN" altLang="en-US" sz="2400" dirty="0"/>
              <a:t>低温处</a:t>
            </a:r>
            <a:r>
              <a:rPr lang="zh-CN" altLang="en-US" sz="2400" b="1" dirty="0"/>
              <a:t>“</a:t>
            </a:r>
            <a:r>
              <a:rPr lang="zh-CN" altLang="en-US" sz="2400" dirty="0"/>
              <a:t>声子</a:t>
            </a:r>
            <a:r>
              <a:rPr lang="zh-CN" altLang="en-US" sz="2400" b="1" dirty="0"/>
              <a:t>”</a:t>
            </a:r>
            <a:r>
              <a:rPr lang="zh-CN" altLang="en-US" sz="2400" dirty="0"/>
              <a:t>密度低</a:t>
            </a:r>
            <a:r>
              <a:rPr lang="en-US" altLang="zh-CN" sz="2400" dirty="0"/>
              <a:t>,</a:t>
            </a:r>
            <a:r>
              <a:rPr lang="zh-CN" altLang="en-US" sz="2400" dirty="0"/>
              <a:t>故</a:t>
            </a:r>
            <a:r>
              <a:rPr lang="zh-CN" altLang="en-US" sz="2400" b="1" dirty="0"/>
              <a:t>“</a:t>
            </a:r>
            <a:r>
              <a:rPr lang="zh-CN" altLang="en-US" sz="2400" dirty="0"/>
              <a:t>声子</a:t>
            </a:r>
            <a:r>
              <a:rPr lang="zh-CN" altLang="en-US" sz="2400" b="1" dirty="0"/>
              <a:t>”</a:t>
            </a:r>
            <a:r>
              <a:rPr lang="zh-CN" altLang="en-US" sz="2400" dirty="0"/>
              <a:t>气体在无规运 动的基础上产生平均的定向运动</a:t>
            </a:r>
            <a:r>
              <a:rPr lang="en-US" altLang="zh-CN" sz="2400" dirty="0"/>
              <a:t>,</a:t>
            </a:r>
            <a:r>
              <a:rPr lang="zh-CN" altLang="en-US" sz="2400" dirty="0"/>
              <a:t>即声子的扩散运 动。声子是晶格振动的能量量子</a:t>
            </a:r>
            <a:r>
              <a:rPr lang="en-US" altLang="zh-CN" sz="2400" dirty="0"/>
              <a:t>,</a:t>
            </a:r>
            <a:r>
              <a:rPr lang="zh-CN" altLang="en-US" sz="2400" dirty="0"/>
              <a:t>声子的定向运动就 意味着有一股热流</a:t>
            </a:r>
            <a:r>
              <a:rPr lang="en-US" altLang="zh-CN" sz="2400" dirty="0"/>
              <a:t>,</a:t>
            </a:r>
            <a:r>
              <a:rPr lang="zh-CN" altLang="en-US" sz="2400" dirty="0"/>
              <a:t>热流方向就是声子平均定向运动 的方向。 </a:t>
            </a:r>
          </a:p>
          <a:p>
            <a:endParaRPr kumimoji="1"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blinds(horizontal)">
                                      <p:cBhvr>
                                        <p:cTn id="12" dur="500"/>
                                        <p:tgtEl>
                                          <p:spTgt spid="25604"/>
                                        </p:tgtEl>
                                      </p:cBhvr>
                                    </p:animEffect>
                                  </p:childTnLst>
                                </p:cTn>
                              </p:par>
                              <p:par>
                                <p:cTn id="13" presetID="3" presetClass="entr" presetSubtype="10" fill="hold" nodeType="withEffect">
                                  <p:stCondLst>
                                    <p:cond delay="0"/>
                                  </p:stCondLst>
                                  <p:childTnLst>
                                    <p:set>
                                      <p:cBhvr>
                                        <p:cTn id="14" dur="1" fill="hold">
                                          <p:stCondLst>
                                            <p:cond delay="0"/>
                                          </p:stCondLst>
                                        </p:cTn>
                                        <p:tgtEl>
                                          <p:spTgt spid="25603"/>
                                        </p:tgtEl>
                                        <p:attrNameLst>
                                          <p:attrName>style.visibility</p:attrName>
                                        </p:attrNameLst>
                                      </p:cBhvr>
                                      <p:to>
                                        <p:strVal val="visible"/>
                                      </p:to>
                                    </p:set>
                                    <p:animEffect transition="in" filter="blinds(horizontal)">
                                      <p:cBhvr>
                                        <p:cTn id="15"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533400" y="152400"/>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kumimoji="1" lang="zh-CN" altLang="en-US" sz="2400">
                <a:latin typeface="宋体" charset="-122"/>
              </a:rPr>
              <a:t>有两种情况：</a:t>
            </a:r>
          </a:p>
        </p:txBody>
      </p:sp>
      <p:grpSp>
        <p:nvGrpSpPr>
          <p:cNvPr id="2" name="Group 3"/>
          <p:cNvGrpSpPr>
            <a:grpSpLocks/>
          </p:cNvGrpSpPr>
          <p:nvPr/>
        </p:nvGrpSpPr>
        <p:grpSpPr bwMode="auto">
          <a:xfrm>
            <a:off x="838200" y="533400"/>
            <a:ext cx="7772400" cy="917575"/>
            <a:chOff x="528" y="2580"/>
            <a:chExt cx="4800" cy="578"/>
          </a:xfrm>
        </p:grpSpPr>
        <p:sp>
          <p:nvSpPr>
            <p:cNvPr id="18486" name="Rectangle 4"/>
            <p:cNvSpPr>
              <a:spLocks noChangeArrowheads="1"/>
            </p:cNvSpPr>
            <p:nvPr/>
          </p:nvSpPr>
          <p:spPr bwMode="auto">
            <a:xfrm>
              <a:off x="528" y="2640"/>
              <a:ext cx="48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a:latin typeface="宋体" charset="-122"/>
                </a:rPr>
                <a:t>  </a:t>
              </a:r>
              <a:r>
                <a:rPr kumimoji="1" lang="zh-CN" altLang="en-US" sz="2400">
                  <a:latin typeface="宋体" charset="-122"/>
                </a:rPr>
                <a:t>和  都很小，  也小。在第一布里渊区      ，，这种过程称为</a:t>
              </a:r>
              <a:r>
                <a:rPr kumimoji="1" lang="zh-CN" altLang="en-US" sz="2400">
                  <a:solidFill>
                    <a:srgbClr val="FF00FF"/>
                  </a:solidFill>
                  <a:latin typeface="宋体" charset="-122"/>
                </a:rPr>
                <a:t>正常过程</a:t>
              </a:r>
              <a:r>
                <a:rPr kumimoji="1" lang="zh-CN" altLang="en-US" sz="2400">
                  <a:latin typeface="宋体" charset="-122"/>
                </a:rPr>
                <a:t>，</a:t>
              </a:r>
              <a:r>
                <a:rPr kumimoji="1" lang="en-US" altLang="zh-CN" sz="2400">
                  <a:latin typeface="Times New Roman" pitchFamily="18" charset="0"/>
                  <a:cs typeface="Times New Roman" pitchFamily="18" charset="0"/>
                </a:rPr>
                <a:t>N</a:t>
              </a:r>
              <a:r>
                <a:rPr kumimoji="1" lang="zh-CN" altLang="en-US" sz="2400">
                  <a:latin typeface="宋体" charset="-122"/>
                </a:rPr>
                <a:t>过程。</a:t>
              </a:r>
              <a:r>
                <a:rPr kumimoji="1" lang="zh-CN" altLang="en-US" sz="1100"/>
                <a:t> </a:t>
              </a:r>
              <a:endParaRPr kumimoji="1" lang="zh-CN" altLang="en-US" sz="2400">
                <a:latin typeface="Times New Roman" pitchFamily="18" charset="0"/>
              </a:endParaRPr>
            </a:p>
          </p:txBody>
        </p:sp>
        <p:graphicFrame>
          <p:nvGraphicFramePr>
            <p:cNvPr id="18456" name="Object 5"/>
            <p:cNvGraphicFramePr>
              <a:graphicFrameLocks noChangeAspect="1"/>
            </p:cNvGraphicFramePr>
            <p:nvPr/>
          </p:nvGraphicFramePr>
          <p:xfrm>
            <a:off x="576" y="2640"/>
            <a:ext cx="248" cy="336"/>
          </p:xfrm>
          <a:graphic>
            <a:graphicData uri="http://schemas.openxmlformats.org/presentationml/2006/ole">
              <mc:AlternateContent xmlns:mc="http://schemas.openxmlformats.org/markup-compatibility/2006">
                <mc:Choice xmlns:v="urn:schemas-microsoft-com:vml" Requires="v">
                  <p:oleObj spid="_x0000_s69177" r:id="rId3" imgW="164885" imgH="215619" progId="Equation.3">
                    <p:embed/>
                  </p:oleObj>
                </mc:Choice>
                <mc:Fallback>
                  <p:oleObj r:id="rId3" imgW="164885"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640"/>
                          <a:ext cx="24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7" name="Object 6"/>
            <p:cNvGraphicFramePr>
              <a:graphicFrameLocks noChangeAspect="1"/>
            </p:cNvGraphicFramePr>
            <p:nvPr/>
          </p:nvGraphicFramePr>
          <p:xfrm>
            <a:off x="912" y="2592"/>
            <a:ext cx="292" cy="350"/>
          </p:xfrm>
          <a:graphic>
            <a:graphicData uri="http://schemas.openxmlformats.org/presentationml/2006/ole">
              <mc:AlternateContent xmlns:mc="http://schemas.openxmlformats.org/markup-compatibility/2006">
                <mc:Choice xmlns:v="urn:schemas-microsoft-com:vml" Requires="v">
                  <p:oleObj spid="_x0000_s69178" r:id="rId5" imgW="190500" imgH="228600" progId="Equation.3">
                    <p:embed/>
                  </p:oleObj>
                </mc:Choice>
                <mc:Fallback>
                  <p:oleObj r:id="rId5" imgW="19050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592"/>
                          <a:ext cx="292"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8" name="Object 7"/>
            <p:cNvGraphicFramePr>
              <a:graphicFrameLocks noChangeAspect="1"/>
            </p:cNvGraphicFramePr>
            <p:nvPr/>
          </p:nvGraphicFramePr>
          <p:xfrm>
            <a:off x="1872" y="2580"/>
            <a:ext cx="277" cy="350"/>
          </p:xfrm>
          <a:graphic>
            <a:graphicData uri="http://schemas.openxmlformats.org/presentationml/2006/ole">
              <mc:AlternateContent xmlns:mc="http://schemas.openxmlformats.org/markup-compatibility/2006">
                <mc:Choice xmlns:v="urn:schemas-microsoft-com:vml" Requires="v">
                  <p:oleObj spid="_x0000_s69179" r:id="rId7" imgW="177646" imgH="228402" progId="Equation.3">
                    <p:embed/>
                  </p:oleObj>
                </mc:Choice>
                <mc:Fallback>
                  <p:oleObj r:id="rId7" imgW="177646" imgH="228402"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2" y="2580"/>
                          <a:ext cx="277" cy="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9" name="Object 8"/>
            <p:cNvGraphicFramePr>
              <a:graphicFrameLocks noChangeAspect="1"/>
            </p:cNvGraphicFramePr>
            <p:nvPr/>
          </p:nvGraphicFramePr>
          <p:xfrm>
            <a:off x="4032" y="2592"/>
            <a:ext cx="598" cy="335"/>
          </p:xfrm>
          <a:graphic>
            <a:graphicData uri="http://schemas.openxmlformats.org/presentationml/2006/ole">
              <mc:AlternateContent xmlns:mc="http://schemas.openxmlformats.org/markup-compatibility/2006">
                <mc:Choice xmlns:v="urn:schemas-microsoft-com:vml" Requires="v">
                  <p:oleObj spid="_x0000_s69180" r:id="rId9" imgW="393359" imgH="215713" progId="Equation.3">
                    <p:embed/>
                  </p:oleObj>
                </mc:Choice>
                <mc:Fallback>
                  <p:oleObj r:id="rId9" imgW="393359" imgH="215713"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 y="2592"/>
                          <a:ext cx="598"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9"/>
          <p:cNvGrpSpPr>
            <a:grpSpLocks/>
          </p:cNvGrpSpPr>
          <p:nvPr/>
        </p:nvGrpSpPr>
        <p:grpSpPr bwMode="auto">
          <a:xfrm>
            <a:off x="914400" y="1676400"/>
            <a:ext cx="7696200" cy="1917700"/>
            <a:chOff x="576" y="2976"/>
            <a:chExt cx="4848" cy="1208"/>
          </a:xfrm>
        </p:grpSpPr>
        <p:sp>
          <p:nvSpPr>
            <p:cNvPr id="18485" name="Rectangle 10"/>
            <p:cNvSpPr>
              <a:spLocks noChangeArrowheads="1"/>
            </p:cNvSpPr>
            <p:nvPr/>
          </p:nvSpPr>
          <p:spPr bwMode="auto">
            <a:xfrm>
              <a:off x="576" y="2976"/>
              <a:ext cx="4848"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a:latin typeface="宋体" charset="-122"/>
                </a:rPr>
                <a:t>  </a:t>
              </a:r>
              <a:r>
                <a:rPr kumimoji="1" lang="zh-CN" altLang="en-US" sz="2400">
                  <a:latin typeface="宋体" charset="-122"/>
                </a:rPr>
                <a:t>和  不太小，  足够大而落在第一布里渊区外，适当选择   ，使        落在第一布里渊区内。由于平移对称性，  和  代表同一个状态，但  相对于  和  发生大角度偏转，声子运动方向发生大的改变，因而产生热阻。称这种过程为</a:t>
              </a:r>
              <a:r>
                <a:rPr kumimoji="1" lang="zh-CN" altLang="en-US" sz="2400">
                  <a:solidFill>
                    <a:srgbClr val="FF00FF"/>
                  </a:solidFill>
                  <a:latin typeface="宋体" charset="-122"/>
                </a:rPr>
                <a:t>倒逆过程，</a:t>
              </a:r>
              <a:r>
                <a:rPr kumimoji="1" lang="en-US" altLang="zh-CN" sz="2400">
                  <a:latin typeface="Times New Roman" pitchFamily="18" charset="0"/>
                  <a:cs typeface="Times New Roman" pitchFamily="18" charset="0"/>
                </a:rPr>
                <a:t>U</a:t>
              </a:r>
              <a:r>
                <a:rPr kumimoji="1" lang="zh-CN" altLang="en-US" sz="2400">
                  <a:latin typeface="宋体" charset="-122"/>
                </a:rPr>
                <a:t>过程</a:t>
              </a:r>
              <a:r>
                <a:rPr kumimoji="1" lang="zh-CN" altLang="en-US" sz="2400"/>
                <a:t> </a:t>
              </a:r>
              <a:endParaRPr kumimoji="1" lang="zh-CN" altLang="en-US" sz="2400">
                <a:latin typeface="Times New Roman" pitchFamily="18" charset="0"/>
              </a:endParaRPr>
            </a:p>
          </p:txBody>
        </p:sp>
        <p:graphicFrame>
          <p:nvGraphicFramePr>
            <p:cNvPr id="18446" name="Object 11"/>
            <p:cNvGraphicFramePr>
              <a:graphicFrameLocks noChangeAspect="1"/>
            </p:cNvGraphicFramePr>
            <p:nvPr/>
          </p:nvGraphicFramePr>
          <p:xfrm>
            <a:off x="624" y="2976"/>
            <a:ext cx="214" cy="288"/>
          </p:xfrm>
          <a:graphic>
            <a:graphicData uri="http://schemas.openxmlformats.org/presentationml/2006/ole">
              <mc:AlternateContent xmlns:mc="http://schemas.openxmlformats.org/markup-compatibility/2006">
                <mc:Choice xmlns:v="urn:schemas-microsoft-com:vml" Requires="v">
                  <p:oleObj spid="_x0000_s69181" r:id="rId11" imgW="164885" imgH="215619" progId="Equation.3">
                    <p:embed/>
                  </p:oleObj>
                </mc:Choice>
                <mc:Fallback>
                  <p:oleObj r:id="rId11" imgW="164885" imgH="215619"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976"/>
                          <a:ext cx="21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47" name="Object 12"/>
            <p:cNvGraphicFramePr>
              <a:graphicFrameLocks noChangeAspect="1"/>
            </p:cNvGraphicFramePr>
            <p:nvPr/>
          </p:nvGraphicFramePr>
          <p:xfrm>
            <a:off x="4626" y="3408"/>
            <a:ext cx="240" cy="288"/>
          </p:xfrm>
          <a:graphic>
            <a:graphicData uri="http://schemas.openxmlformats.org/presentationml/2006/ole">
              <mc:AlternateContent xmlns:mc="http://schemas.openxmlformats.org/markup-compatibility/2006">
                <mc:Choice xmlns:v="urn:schemas-microsoft-com:vml" Requires="v">
                  <p:oleObj spid="_x0000_s69182" r:id="rId12" imgW="190500" imgH="228600" progId="Equation.3">
                    <p:embed/>
                  </p:oleObj>
                </mc:Choice>
                <mc:Fallback>
                  <p:oleObj r:id="rId12" imgW="190500" imgH="228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6" y="3408"/>
                          <a:ext cx="2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48" name="Object 13"/>
            <p:cNvGraphicFramePr>
              <a:graphicFrameLocks noChangeAspect="1"/>
            </p:cNvGraphicFramePr>
            <p:nvPr/>
          </p:nvGraphicFramePr>
          <p:xfrm>
            <a:off x="1920" y="2976"/>
            <a:ext cx="228" cy="288"/>
          </p:xfrm>
          <a:graphic>
            <a:graphicData uri="http://schemas.openxmlformats.org/presentationml/2006/ole">
              <mc:AlternateContent xmlns:mc="http://schemas.openxmlformats.org/markup-compatibility/2006">
                <mc:Choice xmlns:v="urn:schemas-microsoft-com:vml" Requires="v">
                  <p:oleObj spid="_x0000_s69183" r:id="rId13" imgW="177646" imgH="228402" progId="Equation.3">
                    <p:embed/>
                  </p:oleObj>
                </mc:Choice>
                <mc:Fallback>
                  <p:oleObj r:id="rId13" imgW="177646" imgH="228402"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 y="2976"/>
                          <a:ext cx="22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49" name="Object 14"/>
            <p:cNvGraphicFramePr>
              <a:graphicFrameLocks noChangeAspect="1"/>
            </p:cNvGraphicFramePr>
            <p:nvPr/>
          </p:nvGraphicFramePr>
          <p:xfrm>
            <a:off x="1056" y="3216"/>
            <a:ext cx="214" cy="288"/>
          </p:xfrm>
          <a:graphic>
            <a:graphicData uri="http://schemas.openxmlformats.org/presentationml/2006/ole">
              <mc:AlternateContent xmlns:mc="http://schemas.openxmlformats.org/markup-compatibility/2006">
                <mc:Choice xmlns:v="urn:schemas-microsoft-com:vml" Requires="v">
                  <p:oleObj spid="_x0000_s69184" r:id="rId14" imgW="164885" imgH="215619" progId="Equation.3">
                    <p:embed/>
                  </p:oleObj>
                </mc:Choice>
                <mc:Fallback>
                  <p:oleObj r:id="rId14" imgW="164885" imgH="215619"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6" y="3216"/>
                          <a:ext cx="21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0" name="Object 15"/>
            <p:cNvGraphicFramePr>
              <a:graphicFrameLocks noChangeAspect="1"/>
            </p:cNvGraphicFramePr>
            <p:nvPr/>
          </p:nvGraphicFramePr>
          <p:xfrm>
            <a:off x="1662" y="3216"/>
            <a:ext cx="816" cy="286"/>
          </p:xfrm>
          <a:graphic>
            <a:graphicData uri="http://schemas.openxmlformats.org/presentationml/2006/ole">
              <mc:AlternateContent xmlns:mc="http://schemas.openxmlformats.org/markup-compatibility/2006">
                <mc:Choice xmlns:v="urn:schemas-microsoft-com:vml" Requires="v">
                  <p:oleObj spid="_x0000_s69185" r:id="rId16" imgW="736280" imgH="253890" progId="Equation.3">
                    <p:embed/>
                  </p:oleObj>
                </mc:Choice>
                <mc:Fallback>
                  <p:oleObj r:id="rId16" imgW="736280" imgH="253890"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2" y="3216"/>
                          <a:ext cx="816"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1" name="Object 16"/>
            <p:cNvGraphicFramePr>
              <a:graphicFrameLocks noChangeAspect="1"/>
            </p:cNvGraphicFramePr>
            <p:nvPr/>
          </p:nvGraphicFramePr>
          <p:xfrm>
            <a:off x="1200" y="3456"/>
            <a:ext cx="228" cy="288"/>
          </p:xfrm>
          <a:graphic>
            <a:graphicData uri="http://schemas.openxmlformats.org/presentationml/2006/ole">
              <mc:AlternateContent xmlns:mc="http://schemas.openxmlformats.org/markup-compatibility/2006">
                <mc:Choice xmlns:v="urn:schemas-microsoft-com:vml" Requires="v">
                  <p:oleObj spid="_x0000_s69186" r:id="rId18" imgW="177646" imgH="228402" progId="Equation.3">
                    <p:embed/>
                  </p:oleObj>
                </mc:Choice>
                <mc:Fallback>
                  <p:oleObj r:id="rId18" imgW="177646" imgH="228402"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3456"/>
                          <a:ext cx="22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2" name="Object 17"/>
            <p:cNvGraphicFramePr>
              <a:graphicFrameLocks noChangeAspect="1"/>
            </p:cNvGraphicFramePr>
            <p:nvPr/>
          </p:nvGraphicFramePr>
          <p:xfrm>
            <a:off x="3504" y="3456"/>
            <a:ext cx="228" cy="288"/>
          </p:xfrm>
          <a:graphic>
            <a:graphicData uri="http://schemas.openxmlformats.org/presentationml/2006/ole">
              <mc:AlternateContent xmlns:mc="http://schemas.openxmlformats.org/markup-compatibility/2006">
                <mc:Choice xmlns:v="urn:schemas-microsoft-com:vml" Requires="v">
                  <p:oleObj spid="_x0000_s69187" r:id="rId19" imgW="177646" imgH="228402" progId="Equation.3">
                    <p:embed/>
                  </p:oleObj>
                </mc:Choice>
                <mc:Fallback>
                  <p:oleObj r:id="rId19" imgW="177646" imgH="228402" progId="Equation.3">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4" y="3456"/>
                          <a:ext cx="22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3" name="Object 18"/>
            <p:cNvGraphicFramePr>
              <a:graphicFrameLocks noChangeAspect="1"/>
            </p:cNvGraphicFramePr>
            <p:nvPr/>
          </p:nvGraphicFramePr>
          <p:xfrm>
            <a:off x="1584" y="3456"/>
            <a:ext cx="228" cy="288"/>
          </p:xfrm>
          <a:graphic>
            <a:graphicData uri="http://schemas.openxmlformats.org/presentationml/2006/ole">
              <mc:AlternateContent xmlns:mc="http://schemas.openxmlformats.org/markup-compatibility/2006">
                <mc:Choice xmlns:v="urn:schemas-microsoft-com:vml" Requires="v">
                  <p:oleObj spid="_x0000_s69188" r:id="rId21" imgW="177646" imgH="228402" progId="Equation.3">
                    <p:embed/>
                  </p:oleObj>
                </mc:Choice>
                <mc:Fallback>
                  <p:oleObj r:id="rId21" imgW="177646" imgH="228402"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4" y="3456"/>
                          <a:ext cx="22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4" name="Object 19"/>
            <p:cNvGraphicFramePr>
              <a:graphicFrameLocks noChangeAspect="1"/>
            </p:cNvGraphicFramePr>
            <p:nvPr/>
          </p:nvGraphicFramePr>
          <p:xfrm>
            <a:off x="4224" y="3456"/>
            <a:ext cx="213" cy="288"/>
          </p:xfrm>
          <a:graphic>
            <a:graphicData uri="http://schemas.openxmlformats.org/presentationml/2006/ole">
              <mc:AlternateContent xmlns:mc="http://schemas.openxmlformats.org/markup-compatibility/2006">
                <mc:Choice xmlns:v="urn:schemas-microsoft-com:vml" Requires="v">
                  <p:oleObj spid="_x0000_s69189" r:id="rId23" imgW="164885" imgH="215619" progId="Equation.3">
                    <p:embed/>
                  </p:oleObj>
                </mc:Choice>
                <mc:Fallback>
                  <p:oleObj r:id="rId23" imgW="164885" imgH="215619"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 y="3456"/>
                          <a:ext cx="213"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55" name="Object 20"/>
            <p:cNvGraphicFramePr>
              <a:graphicFrameLocks noChangeAspect="1"/>
            </p:cNvGraphicFramePr>
            <p:nvPr/>
          </p:nvGraphicFramePr>
          <p:xfrm>
            <a:off x="1008" y="2976"/>
            <a:ext cx="240" cy="288"/>
          </p:xfrm>
          <a:graphic>
            <a:graphicData uri="http://schemas.openxmlformats.org/presentationml/2006/ole">
              <mc:AlternateContent xmlns:mc="http://schemas.openxmlformats.org/markup-compatibility/2006">
                <mc:Choice xmlns:v="urn:schemas-microsoft-com:vml" Requires="v">
                  <p:oleObj spid="_x0000_s69190" r:id="rId24" imgW="190500" imgH="228600" progId="Equation.3">
                    <p:embed/>
                  </p:oleObj>
                </mc:Choice>
                <mc:Fallback>
                  <p:oleObj r:id="rId24" imgW="190500" imgH="2286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2976"/>
                          <a:ext cx="2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1"/>
          <p:cNvGrpSpPr>
            <a:grpSpLocks/>
          </p:cNvGrpSpPr>
          <p:nvPr/>
        </p:nvGrpSpPr>
        <p:grpSpPr bwMode="auto">
          <a:xfrm>
            <a:off x="971550" y="3284538"/>
            <a:ext cx="4038600" cy="3352800"/>
            <a:chOff x="864" y="768"/>
            <a:chExt cx="3168" cy="2832"/>
          </a:xfrm>
        </p:grpSpPr>
        <p:grpSp>
          <p:nvGrpSpPr>
            <p:cNvPr id="18477" name="Group 22"/>
            <p:cNvGrpSpPr>
              <a:grpSpLocks/>
            </p:cNvGrpSpPr>
            <p:nvPr/>
          </p:nvGrpSpPr>
          <p:grpSpPr bwMode="auto">
            <a:xfrm>
              <a:off x="864" y="768"/>
              <a:ext cx="3168" cy="2832"/>
              <a:chOff x="864" y="768"/>
              <a:chExt cx="3168" cy="2832"/>
            </a:xfrm>
          </p:grpSpPr>
          <p:sp>
            <p:nvSpPr>
              <p:cNvPr id="18481" name="Rectangle 23"/>
              <p:cNvSpPr>
                <a:spLocks noChangeArrowheads="1"/>
              </p:cNvSpPr>
              <p:nvPr/>
            </p:nvSpPr>
            <p:spPr bwMode="auto">
              <a:xfrm>
                <a:off x="864" y="1392"/>
                <a:ext cx="2208" cy="2208"/>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nvGrpSpPr>
              <p:cNvPr id="18482" name="Group 24"/>
              <p:cNvGrpSpPr>
                <a:grpSpLocks/>
              </p:cNvGrpSpPr>
              <p:nvPr/>
            </p:nvGrpSpPr>
            <p:grpSpPr bwMode="auto">
              <a:xfrm>
                <a:off x="1872" y="768"/>
                <a:ext cx="2160" cy="1728"/>
                <a:chOff x="1872" y="768"/>
                <a:chExt cx="2160" cy="1728"/>
              </a:xfrm>
            </p:grpSpPr>
            <p:sp>
              <p:nvSpPr>
                <p:cNvPr id="18483" name="Line 25"/>
                <p:cNvSpPr>
                  <a:spLocks noChangeShapeType="1"/>
                </p:cNvSpPr>
                <p:nvPr/>
              </p:nvSpPr>
              <p:spPr bwMode="auto">
                <a:xfrm>
                  <a:off x="1872" y="2496"/>
                  <a:ext cx="216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84" name="Line 26"/>
                <p:cNvSpPr>
                  <a:spLocks noChangeShapeType="1"/>
                </p:cNvSpPr>
                <p:nvPr/>
              </p:nvSpPr>
              <p:spPr bwMode="auto">
                <a:xfrm flipV="1">
                  <a:off x="1894" y="768"/>
                  <a:ext cx="0" cy="17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444" name="Object 27"/>
              <p:cNvGraphicFramePr>
                <a:graphicFrameLocks noChangeAspect="1"/>
              </p:cNvGraphicFramePr>
              <p:nvPr/>
            </p:nvGraphicFramePr>
            <p:xfrm>
              <a:off x="3408" y="2496"/>
              <a:ext cx="248" cy="384"/>
            </p:xfrm>
            <a:graphic>
              <a:graphicData uri="http://schemas.openxmlformats.org/presentationml/2006/ole">
                <mc:AlternateContent xmlns:mc="http://schemas.openxmlformats.org/markup-compatibility/2006">
                  <mc:Choice xmlns:v="urn:schemas-microsoft-com:vml" Requires="v">
                    <p:oleObj spid="_x0000_s69191" name="Equation" r:id="rId25" imgW="139680" imgH="215640" progId="Equation.3">
                      <p:embed/>
                    </p:oleObj>
                  </mc:Choice>
                  <mc:Fallback>
                    <p:oleObj name="Equation" r:id="rId25" imgW="139680" imgH="215640"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08" y="2496"/>
                            <a:ext cx="2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5" name="Object 28"/>
              <p:cNvGraphicFramePr>
                <a:graphicFrameLocks noChangeAspect="1"/>
              </p:cNvGraphicFramePr>
              <p:nvPr/>
            </p:nvGraphicFramePr>
            <p:xfrm>
              <a:off x="1632" y="1008"/>
              <a:ext cx="220" cy="288"/>
            </p:xfrm>
            <a:graphic>
              <a:graphicData uri="http://schemas.openxmlformats.org/presentationml/2006/ole">
                <mc:AlternateContent xmlns:mc="http://schemas.openxmlformats.org/markup-compatibility/2006">
                  <mc:Choice xmlns:v="urn:schemas-microsoft-com:vml" Requires="v">
                    <p:oleObj spid="_x0000_s69192" name="Equation" r:id="rId27" imgW="164880" imgH="215640" progId="Equation.3">
                      <p:embed/>
                    </p:oleObj>
                  </mc:Choice>
                  <mc:Fallback>
                    <p:oleObj name="Equation" r:id="rId27" imgW="164880" imgH="215640" progId="Equation.3">
                      <p:embed/>
                      <p:pic>
                        <p:nvPicPr>
                          <p:cNvPr id="0" name="Object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32" y="1008"/>
                            <a:ext cx="2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78" name="Line 29"/>
            <p:cNvSpPr>
              <a:spLocks noChangeShapeType="1"/>
            </p:cNvSpPr>
            <p:nvPr/>
          </p:nvSpPr>
          <p:spPr bwMode="auto">
            <a:xfrm flipV="1">
              <a:off x="1894" y="1920"/>
              <a:ext cx="912" cy="576"/>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9" name="Line 30"/>
            <p:cNvSpPr>
              <a:spLocks noChangeShapeType="1"/>
            </p:cNvSpPr>
            <p:nvPr/>
          </p:nvSpPr>
          <p:spPr bwMode="auto">
            <a:xfrm flipV="1">
              <a:off x="1702" y="2483"/>
              <a:ext cx="192" cy="576"/>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80" name="Line 31"/>
            <p:cNvSpPr>
              <a:spLocks noChangeShapeType="1"/>
            </p:cNvSpPr>
            <p:nvPr/>
          </p:nvSpPr>
          <p:spPr bwMode="auto">
            <a:xfrm rot="21273463" flipV="1">
              <a:off x="1283" y="2483"/>
              <a:ext cx="624" cy="192"/>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41" name="Object 32"/>
            <p:cNvGraphicFramePr>
              <a:graphicFrameLocks noChangeAspect="1"/>
            </p:cNvGraphicFramePr>
            <p:nvPr/>
          </p:nvGraphicFramePr>
          <p:xfrm>
            <a:off x="1488" y="2352"/>
            <a:ext cx="184" cy="260"/>
          </p:xfrm>
          <a:graphic>
            <a:graphicData uri="http://schemas.openxmlformats.org/presentationml/2006/ole">
              <mc:AlternateContent xmlns:mc="http://schemas.openxmlformats.org/markup-compatibility/2006">
                <mc:Choice xmlns:v="urn:schemas-microsoft-com:vml" Requires="v">
                  <p:oleObj spid="_x0000_s69193" name="Equation" r:id="rId29" imgW="152280" imgH="215640" progId="Equation.3">
                    <p:embed/>
                  </p:oleObj>
                </mc:Choice>
                <mc:Fallback>
                  <p:oleObj name="Equation" r:id="rId29" imgW="152280" imgH="215640" progId="Equation.3">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88" y="2352"/>
                          <a:ext cx="18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33"/>
            <p:cNvGraphicFramePr>
              <a:graphicFrameLocks noChangeAspect="1"/>
            </p:cNvGraphicFramePr>
            <p:nvPr/>
          </p:nvGraphicFramePr>
          <p:xfrm>
            <a:off x="1824" y="2784"/>
            <a:ext cx="237" cy="288"/>
          </p:xfrm>
          <a:graphic>
            <a:graphicData uri="http://schemas.openxmlformats.org/presentationml/2006/ole">
              <mc:AlternateContent xmlns:mc="http://schemas.openxmlformats.org/markup-compatibility/2006">
                <mc:Choice xmlns:v="urn:schemas-microsoft-com:vml" Requires="v">
                  <p:oleObj spid="_x0000_s69194" name="Equation" r:id="rId31" imgW="177480" imgH="215640" progId="Equation.3">
                    <p:embed/>
                  </p:oleObj>
                </mc:Choice>
                <mc:Fallback>
                  <p:oleObj name="Equation" r:id="rId31" imgW="177480" imgH="215640" progId="Equation.3">
                    <p:embed/>
                    <p:pic>
                      <p:nvPicPr>
                        <p:cNvPr id="0" name="Object 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24" y="2784"/>
                          <a:ext cx="23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34"/>
            <p:cNvGraphicFramePr>
              <a:graphicFrameLocks noChangeAspect="1"/>
            </p:cNvGraphicFramePr>
            <p:nvPr/>
          </p:nvGraphicFramePr>
          <p:xfrm>
            <a:off x="2256" y="1920"/>
            <a:ext cx="225" cy="312"/>
          </p:xfrm>
          <a:graphic>
            <a:graphicData uri="http://schemas.openxmlformats.org/presentationml/2006/ole">
              <mc:AlternateContent xmlns:mc="http://schemas.openxmlformats.org/markup-compatibility/2006">
                <mc:Choice xmlns:v="urn:schemas-microsoft-com:vml" Requires="v">
                  <p:oleObj spid="_x0000_s69195" name="Equation" r:id="rId33" imgW="164880" imgH="228600" progId="Equation.3">
                    <p:embed/>
                  </p:oleObj>
                </mc:Choice>
                <mc:Fallback>
                  <p:oleObj name="Equation" r:id="rId33" imgW="164880" imgH="228600" progId="Equation.3">
                    <p:embed/>
                    <p:pic>
                      <p:nvPicPr>
                        <p:cNvPr id="0" name="Object 3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56" y="1920"/>
                          <a:ext cx="225"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5"/>
          <p:cNvGrpSpPr>
            <a:grpSpLocks/>
          </p:cNvGrpSpPr>
          <p:nvPr/>
        </p:nvGrpSpPr>
        <p:grpSpPr bwMode="auto">
          <a:xfrm>
            <a:off x="5105400" y="3429000"/>
            <a:ext cx="4038600" cy="3200400"/>
            <a:chOff x="3408" y="720"/>
            <a:chExt cx="3168" cy="2832"/>
          </a:xfrm>
        </p:grpSpPr>
        <p:grpSp>
          <p:nvGrpSpPr>
            <p:cNvPr id="18467" name="Group 36"/>
            <p:cNvGrpSpPr>
              <a:grpSpLocks/>
            </p:cNvGrpSpPr>
            <p:nvPr/>
          </p:nvGrpSpPr>
          <p:grpSpPr bwMode="auto">
            <a:xfrm>
              <a:off x="3408" y="720"/>
              <a:ext cx="3168" cy="2832"/>
              <a:chOff x="864" y="768"/>
              <a:chExt cx="3168" cy="2832"/>
            </a:xfrm>
          </p:grpSpPr>
          <p:sp>
            <p:nvSpPr>
              <p:cNvPr id="18473" name="Rectangle 37"/>
              <p:cNvSpPr>
                <a:spLocks noChangeArrowheads="1"/>
              </p:cNvSpPr>
              <p:nvPr/>
            </p:nvSpPr>
            <p:spPr bwMode="auto">
              <a:xfrm>
                <a:off x="864" y="1392"/>
                <a:ext cx="2208" cy="2208"/>
              </a:xfrm>
              <a:prstGeom prst="rect">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nvGrpSpPr>
              <p:cNvPr id="18474" name="Group 38"/>
              <p:cNvGrpSpPr>
                <a:grpSpLocks/>
              </p:cNvGrpSpPr>
              <p:nvPr/>
            </p:nvGrpSpPr>
            <p:grpSpPr bwMode="auto">
              <a:xfrm>
                <a:off x="1872" y="768"/>
                <a:ext cx="2160" cy="1728"/>
                <a:chOff x="1872" y="768"/>
                <a:chExt cx="2160" cy="1728"/>
              </a:xfrm>
            </p:grpSpPr>
            <p:sp>
              <p:nvSpPr>
                <p:cNvPr id="18475" name="Line 39"/>
                <p:cNvSpPr>
                  <a:spLocks noChangeShapeType="1"/>
                </p:cNvSpPr>
                <p:nvPr/>
              </p:nvSpPr>
              <p:spPr bwMode="auto">
                <a:xfrm>
                  <a:off x="1872" y="2496"/>
                  <a:ext cx="216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6" name="Line 40"/>
                <p:cNvSpPr>
                  <a:spLocks noChangeShapeType="1"/>
                </p:cNvSpPr>
                <p:nvPr/>
              </p:nvSpPr>
              <p:spPr bwMode="auto">
                <a:xfrm flipV="1">
                  <a:off x="1894" y="768"/>
                  <a:ext cx="0" cy="17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439" name="Object 41"/>
              <p:cNvGraphicFramePr>
                <a:graphicFrameLocks noChangeAspect="1"/>
              </p:cNvGraphicFramePr>
              <p:nvPr/>
            </p:nvGraphicFramePr>
            <p:xfrm>
              <a:off x="3408" y="2496"/>
              <a:ext cx="248" cy="384"/>
            </p:xfrm>
            <a:graphic>
              <a:graphicData uri="http://schemas.openxmlformats.org/presentationml/2006/ole">
                <mc:AlternateContent xmlns:mc="http://schemas.openxmlformats.org/markup-compatibility/2006">
                  <mc:Choice xmlns:v="urn:schemas-microsoft-com:vml" Requires="v">
                    <p:oleObj spid="_x0000_s69196" name="Equation" r:id="rId35" imgW="139680" imgH="215640" progId="Equation.3">
                      <p:embed/>
                    </p:oleObj>
                  </mc:Choice>
                  <mc:Fallback>
                    <p:oleObj name="Equation" r:id="rId35" imgW="139680" imgH="215640" progId="Equation.3">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08" y="2496"/>
                            <a:ext cx="2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42"/>
              <p:cNvGraphicFramePr>
                <a:graphicFrameLocks noChangeAspect="1"/>
              </p:cNvGraphicFramePr>
              <p:nvPr/>
            </p:nvGraphicFramePr>
            <p:xfrm>
              <a:off x="1632" y="1008"/>
              <a:ext cx="220" cy="288"/>
            </p:xfrm>
            <a:graphic>
              <a:graphicData uri="http://schemas.openxmlformats.org/presentationml/2006/ole">
                <mc:AlternateContent xmlns:mc="http://schemas.openxmlformats.org/markup-compatibility/2006">
                  <mc:Choice xmlns:v="urn:schemas-microsoft-com:vml" Requires="v">
                    <p:oleObj spid="_x0000_s69197" name="Equation" r:id="rId36" imgW="164880" imgH="215640" progId="Equation.3">
                      <p:embed/>
                    </p:oleObj>
                  </mc:Choice>
                  <mc:Fallback>
                    <p:oleObj name="Equation" r:id="rId36" imgW="164880" imgH="215640" progId="Equation.3">
                      <p:embed/>
                      <p:pic>
                        <p:nvPicPr>
                          <p:cNvPr id="0" name="Object 4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32" y="1008"/>
                            <a:ext cx="2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68" name="Line 43"/>
            <p:cNvSpPr>
              <a:spLocks noChangeShapeType="1"/>
            </p:cNvSpPr>
            <p:nvPr/>
          </p:nvSpPr>
          <p:spPr bwMode="auto">
            <a:xfrm>
              <a:off x="4080" y="1536"/>
              <a:ext cx="336" cy="912"/>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69" name="Line 44"/>
            <p:cNvSpPr>
              <a:spLocks noChangeShapeType="1"/>
            </p:cNvSpPr>
            <p:nvPr/>
          </p:nvSpPr>
          <p:spPr bwMode="auto">
            <a:xfrm>
              <a:off x="3600" y="1728"/>
              <a:ext cx="816" cy="72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0" name="Line 45"/>
            <p:cNvSpPr>
              <a:spLocks noChangeShapeType="1"/>
            </p:cNvSpPr>
            <p:nvPr/>
          </p:nvSpPr>
          <p:spPr bwMode="auto">
            <a:xfrm flipH="1">
              <a:off x="3770" y="2448"/>
              <a:ext cx="672" cy="912"/>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1" name="Line 46"/>
            <p:cNvSpPr>
              <a:spLocks noChangeShapeType="1"/>
            </p:cNvSpPr>
            <p:nvPr/>
          </p:nvSpPr>
          <p:spPr bwMode="auto">
            <a:xfrm>
              <a:off x="4416" y="2448"/>
              <a:ext cx="1344" cy="912"/>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2" name="Line 47"/>
            <p:cNvSpPr>
              <a:spLocks noChangeShapeType="1"/>
            </p:cNvSpPr>
            <p:nvPr/>
          </p:nvSpPr>
          <p:spPr bwMode="auto">
            <a:xfrm flipH="1">
              <a:off x="3744" y="3360"/>
              <a:ext cx="201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34" name="Object 48"/>
            <p:cNvGraphicFramePr>
              <a:graphicFrameLocks noChangeAspect="1"/>
            </p:cNvGraphicFramePr>
            <p:nvPr/>
          </p:nvGraphicFramePr>
          <p:xfrm>
            <a:off x="3888" y="1392"/>
            <a:ext cx="217" cy="308"/>
          </p:xfrm>
          <a:graphic>
            <a:graphicData uri="http://schemas.openxmlformats.org/presentationml/2006/ole">
              <mc:AlternateContent xmlns:mc="http://schemas.openxmlformats.org/markup-compatibility/2006">
                <mc:Choice xmlns:v="urn:schemas-microsoft-com:vml" Requires="v">
                  <p:oleObj spid="_x0000_s69198" name="Equation" r:id="rId37" imgW="152280" imgH="215640" progId="Equation.3">
                    <p:embed/>
                  </p:oleObj>
                </mc:Choice>
                <mc:Fallback>
                  <p:oleObj name="Equation" r:id="rId37" imgW="152280" imgH="215640" progId="Equation.3">
                    <p:embed/>
                    <p:pic>
                      <p:nvPicPr>
                        <p:cNvPr id="0" name="Object 4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88" y="1392"/>
                          <a:ext cx="217"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5" name="Object 49"/>
            <p:cNvGraphicFramePr>
              <a:graphicFrameLocks noChangeAspect="1"/>
            </p:cNvGraphicFramePr>
            <p:nvPr/>
          </p:nvGraphicFramePr>
          <p:xfrm>
            <a:off x="3600" y="1920"/>
            <a:ext cx="254" cy="308"/>
          </p:xfrm>
          <a:graphic>
            <a:graphicData uri="http://schemas.openxmlformats.org/presentationml/2006/ole">
              <mc:AlternateContent xmlns:mc="http://schemas.openxmlformats.org/markup-compatibility/2006">
                <mc:Choice xmlns:v="urn:schemas-microsoft-com:vml" Requires="v">
                  <p:oleObj spid="_x0000_s69199" name="Equation" r:id="rId39" imgW="177480" imgH="215640" progId="Equation.3">
                    <p:embed/>
                  </p:oleObj>
                </mc:Choice>
                <mc:Fallback>
                  <p:oleObj name="Equation" r:id="rId39" imgW="177480" imgH="215640" progId="Equation.3">
                    <p:embed/>
                    <p:pic>
                      <p:nvPicPr>
                        <p:cNvPr id="0" name="Object 4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00" y="1920"/>
                          <a:ext cx="25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50"/>
            <p:cNvGraphicFramePr>
              <a:graphicFrameLocks noChangeAspect="1"/>
            </p:cNvGraphicFramePr>
            <p:nvPr/>
          </p:nvGraphicFramePr>
          <p:xfrm>
            <a:off x="3888" y="2544"/>
            <a:ext cx="260" cy="360"/>
          </p:xfrm>
          <a:graphic>
            <a:graphicData uri="http://schemas.openxmlformats.org/presentationml/2006/ole">
              <mc:AlternateContent xmlns:mc="http://schemas.openxmlformats.org/markup-compatibility/2006">
                <mc:Choice xmlns:v="urn:schemas-microsoft-com:vml" Requires="v">
                  <p:oleObj spid="_x0000_s69200" name="Equation" r:id="rId41" imgW="164880" imgH="228600" progId="Equation.3">
                    <p:embed/>
                  </p:oleObj>
                </mc:Choice>
                <mc:Fallback>
                  <p:oleObj name="Equation" r:id="rId41" imgW="164880" imgH="228600" progId="Equation.3">
                    <p:embed/>
                    <p:pic>
                      <p:nvPicPr>
                        <p:cNvPr id="0" name="Object 5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888" y="2544"/>
                          <a:ext cx="26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1"/>
            <p:cNvGraphicFramePr>
              <a:graphicFrameLocks noChangeAspect="1"/>
            </p:cNvGraphicFramePr>
            <p:nvPr/>
          </p:nvGraphicFramePr>
          <p:xfrm>
            <a:off x="4992" y="2544"/>
            <a:ext cx="612" cy="315"/>
          </p:xfrm>
          <a:graphic>
            <a:graphicData uri="http://schemas.openxmlformats.org/presentationml/2006/ole">
              <mc:AlternateContent xmlns:mc="http://schemas.openxmlformats.org/markup-compatibility/2006">
                <mc:Choice xmlns:v="urn:schemas-microsoft-com:vml" Requires="v">
                  <p:oleObj spid="_x0000_s69201" name="Equation" r:id="rId43" imgW="419040" imgH="215640" progId="Equation.3">
                    <p:embed/>
                  </p:oleObj>
                </mc:Choice>
                <mc:Fallback>
                  <p:oleObj name="Equation" r:id="rId43" imgW="419040" imgH="215640" progId="Equation.3">
                    <p:embed/>
                    <p:pic>
                      <p:nvPicPr>
                        <p:cNvPr id="0" name="Object 5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992" y="2544"/>
                          <a:ext cx="612"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52"/>
            <p:cNvGraphicFramePr>
              <a:graphicFrameLocks noChangeAspect="1"/>
            </p:cNvGraphicFramePr>
            <p:nvPr/>
          </p:nvGraphicFramePr>
          <p:xfrm>
            <a:off x="4512" y="3024"/>
            <a:ext cx="319" cy="344"/>
          </p:xfrm>
          <a:graphic>
            <a:graphicData uri="http://schemas.openxmlformats.org/presentationml/2006/ole">
              <mc:AlternateContent xmlns:mc="http://schemas.openxmlformats.org/markup-compatibility/2006">
                <mc:Choice xmlns:v="urn:schemas-microsoft-com:vml" Requires="v">
                  <p:oleObj spid="_x0000_s69202" name="Equation" r:id="rId45" imgW="164880" imgH="177480" progId="Equation.3">
                    <p:embed/>
                  </p:oleObj>
                </mc:Choice>
                <mc:Fallback>
                  <p:oleObj name="Equation" r:id="rId45" imgW="164880" imgH="177480" progId="Equation.3">
                    <p:embed/>
                    <p:pic>
                      <p:nvPicPr>
                        <p:cNvPr id="0" name="Object 5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512" y="3024"/>
                          <a:ext cx="319"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677" name="Text Box 53"/>
          <p:cNvSpPr txBox="1">
            <a:spLocks noChangeArrowheads="1"/>
          </p:cNvSpPr>
          <p:nvPr/>
        </p:nvSpPr>
        <p:spPr bwMode="auto">
          <a:xfrm>
            <a:off x="381000" y="762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rPr>
              <a:t>一、</a:t>
            </a:r>
          </a:p>
        </p:txBody>
      </p:sp>
      <p:sp>
        <p:nvSpPr>
          <p:cNvPr id="26678" name="Text Box 54"/>
          <p:cNvSpPr txBox="1">
            <a:spLocks noChangeArrowheads="1"/>
          </p:cNvSpPr>
          <p:nvPr/>
        </p:nvSpPr>
        <p:spPr bwMode="auto">
          <a:xfrm>
            <a:off x="381000" y="1676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rPr>
              <a:t>二、</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blinds(horizontal)">
                                      <p:cBhvr>
                                        <p:cTn id="7" dur="500"/>
                                        <p:tgtEl>
                                          <p:spTgt spid="26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677"/>
                                        </p:tgtEl>
                                        <p:attrNameLst>
                                          <p:attrName>style.visibility</p:attrName>
                                        </p:attrNameLst>
                                      </p:cBhvr>
                                      <p:to>
                                        <p:strVal val="visible"/>
                                      </p:to>
                                    </p:set>
                                    <p:animEffect transition="in" filter="blinds(horizontal)">
                                      <p:cBhvr>
                                        <p:cTn id="25" dur="500"/>
                                        <p:tgtEl>
                                          <p:spTgt spid="2667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6678"/>
                                        </p:tgtEl>
                                        <p:attrNameLst>
                                          <p:attrName>style.visibility</p:attrName>
                                        </p:attrNameLst>
                                      </p:cBhvr>
                                      <p:to>
                                        <p:strVal val="visible"/>
                                      </p:to>
                                    </p:set>
                                    <p:animEffect transition="in" filter="blinds(horizontal)">
                                      <p:cBhvr>
                                        <p:cTn id="33" dur="500"/>
                                        <p:tgtEl>
                                          <p:spTgt spid="2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77" grpId="0"/>
      <p:bldP spid="2667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457200" y="3810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latin typeface="宋体" charset="-122"/>
              </a:rPr>
              <a:t>晶格热传导看成是声子气的热传导，同普通气体热传导率公式</a:t>
            </a:r>
            <a:r>
              <a:rPr lang="zh-CN" altLang="en-US" sz="2400">
                <a:solidFill>
                  <a:schemeClr val="tx2"/>
                </a:solidFill>
              </a:rPr>
              <a:t> </a:t>
            </a:r>
          </a:p>
        </p:txBody>
      </p:sp>
      <p:graphicFrame>
        <p:nvGraphicFramePr>
          <p:cNvPr id="27651" name="Object 3"/>
          <p:cNvGraphicFramePr>
            <a:graphicFrameLocks noChangeAspect="1"/>
          </p:cNvGraphicFramePr>
          <p:nvPr/>
        </p:nvGraphicFramePr>
        <p:xfrm>
          <a:off x="2209800" y="838200"/>
          <a:ext cx="2362200" cy="685800"/>
        </p:xfrm>
        <a:graphic>
          <a:graphicData uri="http://schemas.openxmlformats.org/presentationml/2006/ole">
            <mc:AlternateContent xmlns:mc="http://schemas.openxmlformats.org/markup-compatibility/2006">
              <mc:Choice xmlns:v="urn:schemas-microsoft-com:vml" Requires="v">
                <p:oleObj spid="_x0000_s20309" name="Equation" r:id="rId3" imgW="787320" imgH="228600" progId="Equation.3">
                  <p:embed/>
                </p:oleObj>
              </mc:Choice>
              <mc:Fallback>
                <p:oleObj name="Equation" r:id="rId3" imgW="78732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838200"/>
                        <a:ext cx="2362200" cy="6858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2" name="Text Box 4"/>
          <p:cNvSpPr txBox="1">
            <a:spLocks noChangeArrowheads="1"/>
          </p:cNvSpPr>
          <p:nvPr/>
        </p:nvSpPr>
        <p:spPr bwMode="auto">
          <a:xfrm>
            <a:off x="4953000" y="914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(3-118)</a:t>
            </a:r>
          </a:p>
        </p:txBody>
      </p:sp>
      <p:grpSp>
        <p:nvGrpSpPr>
          <p:cNvPr id="2" name="Group 5"/>
          <p:cNvGrpSpPr>
            <a:grpSpLocks/>
          </p:cNvGrpSpPr>
          <p:nvPr/>
        </p:nvGrpSpPr>
        <p:grpSpPr bwMode="auto">
          <a:xfrm>
            <a:off x="685800" y="1600200"/>
            <a:ext cx="7239000" cy="533400"/>
            <a:chOff x="432" y="1152"/>
            <a:chExt cx="4560" cy="336"/>
          </a:xfrm>
        </p:grpSpPr>
        <p:sp>
          <p:nvSpPr>
            <p:cNvPr id="19478" name="Text Box 6"/>
            <p:cNvSpPr txBox="1">
              <a:spLocks noChangeArrowheads="1"/>
            </p:cNvSpPr>
            <p:nvPr/>
          </p:nvSpPr>
          <p:spPr bwMode="auto">
            <a:xfrm>
              <a:off x="576" y="1200"/>
              <a:ext cx="44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latin typeface="宋体" charset="-122"/>
                </a:rPr>
                <a:t>为声子的平均速度， 为声子的平均自由程</a:t>
              </a:r>
              <a:r>
                <a:rPr lang="zh-CN" altLang="en-US" sz="2400">
                  <a:solidFill>
                    <a:schemeClr val="tx2"/>
                  </a:solidFill>
                </a:rPr>
                <a:t> </a:t>
              </a:r>
            </a:p>
          </p:txBody>
        </p:sp>
        <p:graphicFrame>
          <p:nvGraphicFramePr>
            <p:cNvPr id="19470" name="Object 7"/>
            <p:cNvGraphicFramePr>
              <a:graphicFrameLocks noChangeAspect="1"/>
            </p:cNvGraphicFramePr>
            <p:nvPr/>
          </p:nvGraphicFramePr>
          <p:xfrm>
            <a:off x="432" y="1248"/>
            <a:ext cx="193" cy="236"/>
          </p:xfrm>
          <a:graphic>
            <a:graphicData uri="http://schemas.openxmlformats.org/presentationml/2006/ole">
              <mc:AlternateContent xmlns:mc="http://schemas.openxmlformats.org/markup-compatibility/2006">
                <mc:Choice xmlns:v="urn:schemas-microsoft-com:vml" Requires="v">
                  <p:oleObj spid="_x0000_s20310" name="Equation" r:id="rId5" imgW="114120" imgH="139680" progId="Equation.3">
                    <p:embed/>
                  </p:oleObj>
                </mc:Choice>
                <mc:Fallback>
                  <p:oleObj name="Equation" r:id="rId5" imgW="114120" imgH="13968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1248"/>
                          <a:ext cx="193"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1" name="Object 8"/>
            <p:cNvGraphicFramePr>
              <a:graphicFrameLocks noChangeAspect="1"/>
            </p:cNvGraphicFramePr>
            <p:nvPr/>
          </p:nvGraphicFramePr>
          <p:xfrm>
            <a:off x="2304" y="1152"/>
            <a:ext cx="168" cy="336"/>
          </p:xfrm>
          <a:graphic>
            <a:graphicData uri="http://schemas.openxmlformats.org/presentationml/2006/ole">
              <mc:AlternateContent xmlns:mc="http://schemas.openxmlformats.org/markup-compatibility/2006">
                <mc:Choice xmlns:v="urn:schemas-microsoft-com:vml" Requires="v">
                  <p:oleObj spid="_x0000_s20311" name="Equation" r:id="rId7" imgW="88560" imgH="177480" progId="Equation.3">
                    <p:embed/>
                  </p:oleObj>
                </mc:Choice>
                <mc:Fallback>
                  <p:oleObj name="Equation" r:id="rId7" imgW="88560" imgH="177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 y="1152"/>
                          <a:ext cx="16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657" name="Text Box 9"/>
          <p:cNvSpPr txBox="1">
            <a:spLocks noChangeArrowheads="1"/>
          </p:cNvSpPr>
          <p:nvPr/>
        </p:nvSpPr>
        <p:spPr bwMode="auto">
          <a:xfrm>
            <a:off x="381000" y="2514600"/>
            <a:ext cx="82296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spcBef>
                <a:spcPct val="50000"/>
              </a:spcBef>
              <a:buClr>
                <a:srgbClr val="990000"/>
              </a:buClr>
              <a:buSzPct val="110000"/>
            </a:pPr>
            <a:r>
              <a:rPr lang="en-US" altLang="zh-CN" sz="2400">
                <a:solidFill>
                  <a:schemeClr val="tx2"/>
                </a:solidFill>
                <a:latin typeface="宋体" charset="-122"/>
              </a:rPr>
              <a:t>      </a:t>
            </a:r>
            <a:r>
              <a:rPr lang="zh-CN" altLang="en-US" sz="2400">
                <a:solidFill>
                  <a:schemeClr val="tx2"/>
                </a:solidFill>
                <a:latin typeface="宋体" charset="-122"/>
              </a:rPr>
              <a:t>与声子间碰撞及晶体边界、杂质、缺陷对声子的散射有关。 是温度的函数，按德拜理论  是常数与温度无关，</a:t>
            </a:r>
            <a:r>
              <a:rPr lang="en-US" altLang="zh-CN" sz="2400">
                <a:solidFill>
                  <a:schemeClr val="tx2"/>
                </a:solidFill>
                <a:latin typeface="Times New Roman" pitchFamily="18" charset="0"/>
                <a:cs typeface="Times New Roman" pitchFamily="18" charset="0"/>
              </a:rPr>
              <a:t>K</a:t>
            </a:r>
            <a:r>
              <a:rPr lang="zh-CN" altLang="en-US" sz="2400">
                <a:solidFill>
                  <a:schemeClr val="tx2"/>
                </a:solidFill>
                <a:latin typeface="宋体" charset="-122"/>
              </a:rPr>
              <a:t>与</a:t>
            </a:r>
            <a:r>
              <a:rPr lang="en-US" altLang="zh-CN" sz="2400">
                <a:solidFill>
                  <a:schemeClr val="tx2"/>
                </a:solidFill>
                <a:latin typeface="Times New Roman" pitchFamily="18" charset="0"/>
                <a:cs typeface="Times New Roman" pitchFamily="18" charset="0"/>
              </a:rPr>
              <a:t>T</a:t>
            </a:r>
            <a:r>
              <a:rPr lang="zh-CN" altLang="en-US" sz="2400">
                <a:solidFill>
                  <a:schemeClr val="tx2"/>
                </a:solidFill>
                <a:latin typeface="宋体" charset="-122"/>
              </a:rPr>
              <a:t>的关系主要由     随  的变化决定。</a:t>
            </a:r>
            <a:endParaRPr lang="zh-CN" altLang="en-US" sz="2400">
              <a:solidFill>
                <a:schemeClr val="tx2"/>
              </a:solidFill>
              <a:latin typeface="Times New Roman" pitchFamily="18" charset="0"/>
              <a:cs typeface="Times New Roman" pitchFamily="18" charset="0"/>
            </a:endParaRPr>
          </a:p>
          <a:p>
            <a:pPr>
              <a:spcBef>
                <a:spcPct val="50000"/>
              </a:spcBef>
              <a:buClr>
                <a:srgbClr val="990000"/>
              </a:buClr>
              <a:buSzPct val="110000"/>
            </a:pPr>
            <a:endParaRPr lang="en-US" altLang="zh-CN" sz="2400">
              <a:solidFill>
                <a:schemeClr val="tx2"/>
              </a:solidFill>
            </a:endParaRPr>
          </a:p>
        </p:txBody>
      </p:sp>
      <p:graphicFrame>
        <p:nvGraphicFramePr>
          <p:cNvPr id="27658" name="Object 10"/>
          <p:cNvGraphicFramePr>
            <a:graphicFrameLocks noChangeAspect="1"/>
          </p:cNvGraphicFramePr>
          <p:nvPr/>
        </p:nvGraphicFramePr>
        <p:xfrm>
          <a:off x="1219200" y="2514600"/>
          <a:ext cx="228600" cy="457200"/>
        </p:xfrm>
        <a:graphic>
          <a:graphicData uri="http://schemas.openxmlformats.org/presentationml/2006/ole">
            <mc:AlternateContent xmlns:mc="http://schemas.openxmlformats.org/markup-compatibility/2006">
              <mc:Choice xmlns:v="urn:schemas-microsoft-com:vml" Requires="v">
                <p:oleObj spid="_x0000_s20312" name="Equation" r:id="rId9" imgW="88560" imgH="177480" progId="Equation.3">
                  <p:embed/>
                </p:oleObj>
              </mc:Choice>
              <mc:Fallback>
                <p:oleObj name="Equation" r:id="rId9" imgW="88560" imgH="1774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514600"/>
                        <a:ext cx="228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9" name="Object 11"/>
          <p:cNvGraphicFramePr>
            <a:graphicFrameLocks noChangeAspect="1"/>
          </p:cNvGraphicFramePr>
          <p:nvPr/>
        </p:nvGraphicFramePr>
        <p:xfrm>
          <a:off x="1295400" y="2895600"/>
          <a:ext cx="228600" cy="457200"/>
        </p:xfrm>
        <a:graphic>
          <a:graphicData uri="http://schemas.openxmlformats.org/presentationml/2006/ole">
            <mc:AlternateContent xmlns:mc="http://schemas.openxmlformats.org/markup-compatibility/2006">
              <mc:Choice xmlns:v="urn:schemas-microsoft-com:vml" Requires="v">
                <p:oleObj spid="_x0000_s20313" name="Equation" r:id="rId10" imgW="88560" imgH="177480" progId="Equation.3">
                  <p:embed/>
                </p:oleObj>
              </mc:Choice>
              <mc:Fallback>
                <p:oleObj name="Equation" r:id="rId10" imgW="88560" imgH="1774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2895600"/>
                        <a:ext cx="228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0" name="Object 12"/>
          <p:cNvGraphicFramePr>
            <a:graphicFrameLocks noChangeAspect="1"/>
          </p:cNvGraphicFramePr>
          <p:nvPr/>
        </p:nvGraphicFramePr>
        <p:xfrm>
          <a:off x="5257800" y="2895600"/>
          <a:ext cx="312738" cy="381000"/>
        </p:xfrm>
        <a:graphic>
          <a:graphicData uri="http://schemas.openxmlformats.org/presentationml/2006/ole">
            <mc:AlternateContent xmlns:mc="http://schemas.openxmlformats.org/markup-compatibility/2006">
              <mc:Choice xmlns:v="urn:schemas-microsoft-com:vml" Requires="v">
                <p:oleObj spid="_x0000_s20314" name="Equation" r:id="rId11" imgW="114120" imgH="139680" progId="Equation.3">
                  <p:embed/>
                </p:oleObj>
              </mc:Choice>
              <mc:Fallback>
                <p:oleObj name="Equation" r:id="rId11" imgW="114120" imgH="13968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2895600"/>
                        <a:ext cx="3127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1" name="Object 13"/>
          <p:cNvGraphicFramePr>
            <a:graphicFrameLocks noChangeAspect="1"/>
          </p:cNvGraphicFramePr>
          <p:nvPr/>
        </p:nvGraphicFramePr>
        <p:xfrm>
          <a:off x="2819400" y="3276600"/>
          <a:ext cx="622300" cy="430213"/>
        </p:xfrm>
        <a:graphic>
          <a:graphicData uri="http://schemas.openxmlformats.org/presentationml/2006/ole">
            <mc:AlternateContent xmlns:mc="http://schemas.openxmlformats.org/markup-compatibility/2006">
              <mc:Choice xmlns:v="urn:schemas-microsoft-com:vml" Requires="v">
                <p:oleObj spid="_x0000_s20315" name="Equation" r:id="rId13" imgW="330120" imgH="228600" progId="Equation.3">
                  <p:embed/>
                </p:oleObj>
              </mc:Choice>
              <mc:Fallback>
                <p:oleObj name="Equation" r:id="rId13" imgW="330120" imgH="2286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9400" y="3276600"/>
                        <a:ext cx="6223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2" name="Object 14"/>
          <p:cNvGraphicFramePr>
            <a:graphicFrameLocks noChangeAspect="1"/>
          </p:cNvGraphicFramePr>
          <p:nvPr/>
        </p:nvGraphicFramePr>
        <p:xfrm>
          <a:off x="3886200" y="3276600"/>
          <a:ext cx="263525" cy="311150"/>
        </p:xfrm>
        <a:graphic>
          <a:graphicData uri="http://schemas.openxmlformats.org/presentationml/2006/ole">
            <mc:AlternateContent xmlns:mc="http://schemas.openxmlformats.org/markup-compatibility/2006">
              <mc:Choice xmlns:v="urn:schemas-microsoft-com:vml" Requires="v">
                <p:oleObj spid="_x0000_s20316" name="Equation" r:id="rId15" imgW="139680" imgH="164880" progId="Equation.3">
                  <p:embed/>
                </p:oleObj>
              </mc:Choice>
              <mc:Fallback>
                <p:oleObj name="Equation" r:id="rId15" imgW="139680" imgH="16488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3276600"/>
                        <a:ext cx="263525"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3" name="Rectangle 15"/>
          <p:cNvSpPr>
            <a:spLocks noChangeArrowheads="1"/>
          </p:cNvSpPr>
          <p:nvPr/>
        </p:nvSpPr>
        <p:spPr bwMode="auto">
          <a:xfrm>
            <a:off x="533400" y="4114800"/>
            <a:ext cx="8077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a:latin typeface="Times New Roman" pitchFamily="18" charset="0"/>
                <a:cs typeface="Times New Roman" pitchFamily="18" charset="0"/>
              </a:rPr>
              <a:t>1</a:t>
            </a:r>
            <a:r>
              <a:rPr kumimoji="1" lang="zh-CN" altLang="en-US" sz="2400">
                <a:latin typeface="宋体" charset="-122"/>
              </a:rPr>
              <a:t>、高温区（      ）平均声子数密度   与</a:t>
            </a:r>
            <a:r>
              <a:rPr kumimoji="1" lang="en-US" altLang="zh-CN" sz="2400">
                <a:latin typeface="Times New Roman" pitchFamily="18" charset="0"/>
                <a:cs typeface="Times New Roman" pitchFamily="18" charset="0"/>
              </a:rPr>
              <a:t>T</a:t>
            </a:r>
            <a:r>
              <a:rPr kumimoji="1" lang="zh-CN" altLang="en-US" sz="2400">
                <a:latin typeface="宋体" charset="-122"/>
              </a:rPr>
              <a:t>成正比，被激发的声子数目很大，且有较大的波矢是足够产生</a:t>
            </a:r>
            <a:r>
              <a:rPr kumimoji="1" lang="en-US" altLang="zh-CN" sz="2400">
                <a:latin typeface="Times New Roman" pitchFamily="18" charset="0"/>
                <a:cs typeface="Times New Roman" pitchFamily="18" charset="0"/>
              </a:rPr>
              <a:t>U</a:t>
            </a:r>
            <a:r>
              <a:rPr kumimoji="1" lang="zh-CN" altLang="en-US" sz="2400">
                <a:latin typeface="宋体" charset="-122"/>
              </a:rPr>
              <a:t>过程的，所以   与   成反比，即反比于</a:t>
            </a:r>
            <a:r>
              <a:rPr kumimoji="1" lang="en-US" altLang="zh-CN" sz="2400">
                <a:latin typeface="Times New Roman" pitchFamily="18" charset="0"/>
                <a:cs typeface="Times New Roman" pitchFamily="18" charset="0"/>
              </a:rPr>
              <a:t>T</a:t>
            </a:r>
            <a:r>
              <a:rPr kumimoji="1" lang="zh-CN" altLang="en-US" sz="2400">
                <a:latin typeface="宋体" charset="-122"/>
              </a:rPr>
              <a:t>。高温时，  与</a:t>
            </a:r>
            <a:r>
              <a:rPr kumimoji="1" lang="en-US" altLang="zh-CN" sz="2400">
                <a:latin typeface="Times New Roman" pitchFamily="18" charset="0"/>
                <a:cs typeface="Times New Roman" pitchFamily="18" charset="0"/>
              </a:rPr>
              <a:t>T</a:t>
            </a:r>
            <a:r>
              <a:rPr kumimoji="1" lang="zh-CN" altLang="en-US" sz="2400">
                <a:latin typeface="宋体" charset="-122"/>
              </a:rPr>
              <a:t>几乎无关，所以</a:t>
            </a:r>
            <a:r>
              <a:rPr kumimoji="1" lang="en-US" altLang="zh-CN" sz="2400">
                <a:latin typeface="Times New Roman" pitchFamily="18" charset="0"/>
                <a:cs typeface="Times New Roman" pitchFamily="18" charset="0"/>
              </a:rPr>
              <a:t>K</a:t>
            </a:r>
            <a:r>
              <a:rPr kumimoji="1" lang="zh-CN" altLang="en-US" sz="2400">
                <a:latin typeface="宋体" charset="-122"/>
              </a:rPr>
              <a:t>与</a:t>
            </a:r>
            <a:r>
              <a:rPr kumimoji="1" lang="en-US" altLang="zh-CN" sz="2400">
                <a:latin typeface="Times New Roman" pitchFamily="18" charset="0"/>
                <a:cs typeface="Times New Roman" pitchFamily="18" charset="0"/>
              </a:rPr>
              <a:t>T</a:t>
            </a:r>
            <a:r>
              <a:rPr kumimoji="1" lang="zh-CN" altLang="en-US" sz="2400">
                <a:latin typeface="宋体" charset="-122"/>
              </a:rPr>
              <a:t>反比。</a:t>
            </a:r>
            <a:r>
              <a:rPr kumimoji="1" lang="zh-CN" altLang="en-US" sz="2400"/>
              <a:t> </a:t>
            </a:r>
            <a:endParaRPr kumimoji="1" lang="zh-CN" altLang="en-US" sz="2400">
              <a:latin typeface="Times New Roman" pitchFamily="18" charset="0"/>
            </a:endParaRPr>
          </a:p>
        </p:txBody>
      </p:sp>
      <p:graphicFrame>
        <p:nvGraphicFramePr>
          <p:cNvPr id="27664" name="Object 16"/>
          <p:cNvGraphicFramePr>
            <a:graphicFrameLocks noChangeAspect="1"/>
          </p:cNvGraphicFramePr>
          <p:nvPr/>
        </p:nvGraphicFramePr>
        <p:xfrm>
          <a:off x="2209800" y="4098925"/>
          <a:ext cx="1066800" cy="473075"/>
        </p:xfrm>
        <a:graphic>
          <a:graphicData uri="http://schemas.openxmlformats.org/presentationml/2006/ole">
            <mc:AlternateContent xmlns:mc="http://schemas.openxmlformats.org/markup-compatibility/2006">
              <mc:Choice xmlns:v="urn:schemas-microsoft-com:vml" Requires="v">
                <p:oleObj spid="_x0000_s20317" r:id="rId17" imgW="494870" imgH="215713" progId="Equation.3">
                  <p:embed/>
                </p:oleObj>
              </mc:Choice>
              <mc:Fallback>
                <p:oleObj r:id="rId17" imgW="494870" imgH="215713"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09800" y="4098925"/>
                        <a:ext cx="10668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5" name="Object 17"/>
          <p:cNvGraphicFramePr>
            <a:graphicFrameLocks noChangeAspect="1"/>
          </p:cNvGraphicFramePr>
          <p:nvPr/>
        </p:nvGraphicFramePr>
        <p:xfrm>
          <a:off x="5715000" y="4114800"/>
          <a:ext cx="401638" cy="457200"/>
        </p:xfrm>
        <a:graphic>
          <a:graphicData uri="http://schemas.openxmlformats.org/presentationml/2006/ole">
            <mc:AlternateContent xmlns:mc="http://schemas.openxmlformats.org/markup-compatibility/2006">
              <mc:Choice xmlns:v="urn:schemas-microsoft-com:vml" Requires="v">
                <p:oleObj spid="_x0000_s20318" r:id="rId19" imgW="139579" imgH="164957" progId="Equation.3">
                  <p:embed/>
                </p:oleObj>
              </mc:Choice>
              <mc:Fallback>
                <p:oleObj r:id="rId19" imgW="139579" imgH="164957" progId="Equation.3">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15000" y="4114800"/>
                        <a:ext cx="4016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6" name="Object 18"/>
          <p:cNvGraphicFramePr>
            <a:graphicFrameLocks noChangeAspect="1"/>
          </p:cNvGraphicFramePr>
          <p:nvPr/>
        </p:nvGraphicFramePr>
        <p:xfrm>
          <a:off x="1371600" y="4800600"/>
          <a:ext cx="254000" cy="533400"/>
        </p:xfrm>
        <a:graphic>
          <a:graphicData uri="http://schemas.openxmlformats.org/presentationml/2006/ole">
            <mc:AlternateContent xmlns:mc="http://schemas.openxmlformats.org/markup-compatibility/2006">
              <mc:Choice xmlns:v="urn:schemas-microsoft-com:vml" Requires="v">
                <p:oleObj spid="_x0000_s20319" r:id="rId21" imgW="88669" imgH="177338" progId="Equation.3">
                  <p:embed/>
                </p:oleObj>
              </mc:Choice>
              <mc:Fallback>
                <p:oleObj r:id="rId21" imgW="88669" imgH="177338"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71600" y="4800600"/>
                        <a:ext cx="254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7" name="Object 19"/>
          <p:cNvGraphicFramePr>
            <a:graphicFrameLocks noChangeAspect="1"/>
          </p:cNvGraphicFramePr>
          <p:nvPr/>
        </p:nvGraphicFramePr>
        <p:xfrm>
          <a:off x="2057400" y="4800600"/>
          <a:ext cx="403225" cy="457200"/>
        </p:xfrm>
        <a:graphic>
          <a:graphicData uri="http://schemas.openxmlformats.org/presentationml/2006/ole">
            <mc:AlternateContent xmlns:mc="http://schemas.openxmlformats.org/markup-compatibility/2006">
              <mc:Choice xmlns:v="urn:schemas-microsoft-com:vml" Requires="v">
                <p:oleObj spid="_x0000_s20320" r:id="rId23" imgW="139579" imgH="164957" progId="Equation.3">
                  <p:embed/>
                </p:oleObj>
              </mc:Choice>
              <mc:Fallback>
                <p:oleObj r:id="rId23" imgW="139579" imgH="164957"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7400" y="4800600"/>
                        <a:ext cx="4032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8" name="Object 20"/>
          <p:cNvGraphicFramePr>
            <a:graphicFrameLocks noChangeAspect="1"/>
          </p:cNvGraphicFramePr>
          <p:nvPr/>
        </p:nvGraphicFramePr>
        <p:xfrm>
          <a:off x="6553200" y="4800600"/>
          <a:ext cx="439738" cy="457200"/>
        </p:xfrm>
        <a:graphic>
          <a:graphicData uri="http://schemas.openxmlformats.org/presentationml/2006/ole">
            <mc:AlternateContent xmlns:mc="http://schemas.openxmlformats.org/markup-compatibility/2006">
              <mc:Choice xmlns:v="urn:schemas-microsoft-com:vml" Requires="v">
                <p:oleObj spid="_x0000_s20321" r:id="rId24" imgW="215806" imgH="228501" progId="Equation.3">
                  <p:embed/>
                </p:oleObj>
              </mc:Choice>
              <mc:Fallback>
                <p:oleObj r:id="rId24" imgW="215806" imgH="228501" progId="Equation.3">
                  <p:embed/>
                  <p:pic>
                    <p:nvPicPr>
                      <p:cNvPr id="0" name="Object 2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53200" y="4800600"/>
                        <a:ext cx="4397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9" name="Object 21"/>
          <p:cNvGraphicFramePr>
            <a:graphicFrameLocks noChangeAspect="1"/>
          </p:cNvGraphicFramePr>
          <p:nvPr/>
        </p:nvGraphicFramePr>
        <p:xfrm>
          <a:off x="3276600" y="5638800"/>
          <a:ext cx="990600" cy="944563"/>
        </p:xfrm>
        <a:graphic>
          <a:graphicData uri="http://schemas.openxmlformats.org/presentationml/2006/ole">
            <mc:AlternateContent xmlns:mc="http://schemas.openxmlformats.org/markup-compatibility/2006">
              <mc:Choice xmlns:v="urn:schemas-microsoft-com:vml" Requires="v">
                <p:oleObj spid="_x0000_s20322" r:id="rId26" imgW="406048" imgH="393359" progId="Equation.3">
                  <p:embed/>
                </p:oleObj>
              </mc:Choice>
              <mc:Fallback>
                <p:oleObj r:id="rId26" imgW="406048" imgH="393359" progId="Equation.3">
                  <p:embed/>
                  <p:pic>
                    <p:nvPicPr>
                      <p:cNvPr id="0" name="Object 2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76600" y="5638800"/>
                        <a:ext cx="990600" cy="944563"/>
                      </a:xfrm>
                      <a:prstGeom prst="rect">
                        <a:avLst/>
                      </a:prstGeom>
                      <a:solidFill>
                        <a:srgbClr val="66FFFF"/>
                      </a:solidFill>
                    </p:spPr>
                  </p:pic>
                </p:oleObj>
              </mc:Fallback>
            </mc:AlternateContent>
          </a:graphicData>
        </a:graphic>
      </p:graphicFrame>
      <p:sp>
        <p:nvSpPr>
          <p:cNvPr id="27670" name="Text Box 22"/>
          <p:cNvSpPr txBox="1">
            <a:spLocks noChangeArrowheads="1"/>
          </p:cNvSpPr>
          <p:nvPr/>
        </p:nvSpPr>
        <p:spPr bwMode="auto">
          <a:xfrm>
            <a:off x="5715000" y="5867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rPr>
              <a:t>（</a:t>
            </a:r>
            <a:r>
              <a:rPr lang="en-US" altLang="zh-CN" sz="2400">
                <a:solidFill>
                  <a:schemeClr val="tx2"/>
                </a:solidFill>
              </a:rPr>
              <a:t>3-119</a:t>
            </a:r>
            <a:r>
              <a:rPr lang="zh-CN" altLang="en-US" sz="2400">
                <a:solidFill>
                  <a:schemeClr val="tx2"/>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linds(horizontal)">
                                      <p:cBhvr>
                                        <p:cTn id="7" dur="500"/>
                                        <p:tgtEl>
                                          <p:spTgt spid="27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blinds(horizontal)">
                                      <p:cBhvr>
                                        <p:cTn id="12" dur="500"/>
                                        <p:tgtEl>
                                          <p:spTgt spid="2765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7652"/>
                                        </p:tgtEl>
                                        <p:attrNameLst>
                                          <p:attrName>style.visibility</p:attrName>
                                        </p:attrNameLst>
                                      </p:cBhvr>
                                      <p:to>
                                        <p:strVal val="visible"/>
                                      </p:to>
                                    </p:set>
                                    <p:animEffect transition="in" filter="blinds(horizontal)">
                                      <p:cBhvr>
                                        <p:cTn id="15" dur="500"/>
                                        <p:tgtEl>
                                          <p:spTgt spid="276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7657"/>
                                        </p:tgtEl>
                                        <p:attrNameLst>
                                          <p:attrName>style.visibility</p:attrName>
                                        </p:attrNameLst>
                                      </p:cBhvr>
                                      <p:to>
                                        <p:strVal val="visible"/>
                                      </p:to>
                                    </p:set>
                                    <p:animEffect transition="in" filter="blinds(horizontal)">
                                      <p:cBhvr>
                                        <p:cTn id="25" dur="500"/>
                                        <p:tgtEl>
                                          <p:spTgt spid="27657"/>
                                        </p:tgtEl>
                                      </p:cBhvr>
                                    </p:animEffect>
                                  </p:childTnLst>
                                </p:cTn>
                              </p:par>
                              <p:par>
                                <p:cTn id="26" presetID="3" presetClass="entr" presetSubtype="10" fill="hold" nodeType="withEffect">
                                  <p:stCondLst>
                                    <p:cond delay="0"/>
                                  </p:stCondLst>
                                  <p:childTnLst>
                                    <p:set>
                                      <p:cBhvr>
                                        <p:cTn id="27" dur="1" fill="hold">
                                          <p:stCondLst>
                                            <p:cond delay="0"/>
                                          </p:stCondLst>
                                        </p:cTn>
                                        <p:tgtEl>
                                          <p:spTgt spid="27658"/>
                                        </p:tgtEl>
                                        <p:attrNameLst>
                                          <p:attrName>style.visibility</p:attrName>
                                        </p:attrNameLst>
                                      </p:cBhvr>
                                      <p:to>
                                        <p:strVal val="visible"/>
                                      </p:to>
                                    </p:set>
                                    <p:animEffect transition="in" filter="blinds(horizontal)">
                                      <p:cBhvr>
                                        <p:cTn id="28" dur="500"/>
                                        <p:tgtEl>
                                          <p:spTgt spid="27658"/>
                                        </p:tgtEl>
                                      </p:cBhvr>
                                    </p:animEffect>
                                  </p:childTnLst>
                                </p:cTn>
                              </p:par>
                              <p:par>
                                <p:cTn id="29" presetID="3" presetClass="entr" presetSubtype="10" fill="hold" nodeType="withEffect">
                                  <p:stCondLst>
                                    <p:cond delay="0"/>
                                  </p:stCondLst>
                                  <p:childTnLst>
                                    <p:set>
                                      <p:cBhvr>
                                        <p:cTn id="30" dur="1" fill="hold">
                                          <p:stCondLst>
                                            <p:cond delay="0"/>
                                          </p:stCondLst>
                                        </p:cTn>
                                        <p:tgtEl>
                                          <p:spTgt spid="27659"/>
                                        </p:tgtEl>
                                        <p:attrNameLst>
                                          <p:attrName>style.visibility</p:attrName>
                                        </p:attrNameLst>
                                      </p:cBhvr>
                                      <p:to>
                                        <p:strVal val="visible"/>
                                      </p:to>
                                    </p:set>
                                    <p:animEffect transition="in" filter="blinds(horizontal)">
                                      <p:cBhvr>
                                        <p:cTn id="31" dur="500"/>
                                        <p:tgtEl>
                                          <p:spTgt spid="27659"/>
                                        </p:tgtEl>
                                      </p:cBhvr>
                                    </p:animEffect>
                                  </p:childTnLst>
                                </p:cTn>
                              </p:par>
                              <p:par>
                                <p:cTn id="32" presetID="3" presetClass="entr" presetSubtype="10" fill="hold" nodeType="withEffect">
                                  <p:stCondLst>
                                    <p:cond delay="0"/>
                                  </p:stCondLst>
                                  <p:childTnLst>
                                    <p:set>
                                      <p:cBhvr>
                                        <p:cTn id="33" dur="1" fill="hold">
                                          <p:stCondLst>
                                            <p:cond delay="0"/>
                                          </p:stCondLst>
                                        </p:cTn>
                                        <p:tgtEl>
                                          <p:spTgt spid="27660"/>
                                        </p:tgtEl>
                                        <p:attrNameLst>
                                          <p:attrName>style.visibility</p:attrName>
                                        </p:attrNameLst>
                                      </p:cBhvr>
                                      <p:to>
                                        <p:strVal val="visible"/>
                                      </p:to>
                                    </p:set>
                                    <p:animEffect transition="in" filter="blinds(horizontal)">
                                      <p:cBhvr>
                                        <p:cTn id="34" dur="500"/>
                                        <p:tgtEl>
                                          <p:spTgt spid="27660"/>
                                        </p:tgtEl>
                                      </p:cBhvr>
                                    </p:animEffect>
                                  </p:childTnLst>
                                </p:cTn>
                              </p:par>
                              <p:par>
                                <p:cTn id="35" presetID="3" presetClass="entr" presetSubtype="10" fill="hold" nodeType="withEffect">
                                  <p:stCondLst>
                                    <p:cond delay="0"/>
                                  </p:stCondLst>
                                  <p:childTnLst>
                                    <p:set>
                                      <p:cBhvr>
                                        <p:cTn id="36" dur="1" fill="hold">
                                          <p:stCondLst>
                                            <p:cond delay="0"/>
                                          </p:stCondLst>
                                        </p:cTn>
                                        <p:tgtEl>
                                          <p:spTgt spid="27661"/>
                                        </p:tgtEl>
                                        <p:attrNameLst>
                                          <p:attrName>style.visibility</p:attrName>
                                        </p:attrNameLst>
                                      </p:cBhvr>
                                      <p:to>
                                        <p:strVal val="visible"/>
                                      </p:to>
                                    </p:set>
                                    <p:animEffect transition="in" filter="blinds(horizontal)">
                                      <p:cBhvr>
                                        <p:cTn id="37" dur="500"/>
                                        <p:tgtEl>
                                          <p:spTgt spid="27661"/>
                                        </p:tgtEl>
                                      </p:cBhvr>
                                    </p:animEffect>
                                  </p:childTnLst>
                                </p:cTn>
                              </p:par>
                              <p:par>
                                <p:cTn id="38" presetID="3" presetClass="entr" presetSubtype="10" fill="hold" nodeType="withEffect">
                                  <p:stCondLst>
                                    <p:cond delay="0"/>
                                  </p:stCondLst>
                                  <p:childTnLst>
                                    <p:set>
                                      <p:cBhvr>
                                        <p:cTn id="39" dur="1" fill="hold">
                                          <p:stCondLst>
                                            <p:cond delay="0"/>
                                          </p:stCondLst>
                                        </p:cTn>
                                        <p:tgtEl>
                                          <p:spTgt spid="27662"/>
                                        </p:tgtEl>
                                        <p:attrNameLst>
                                          <p:attrName>style.visibility</p:attrName>
                                        </p:attrNameLst>
                                      </p:cBhvr>
                                      <p:to>
                                        <p:strVal val="visible"/>
                                      </p:to>
                                    </p:set>
                                    <p:animEffect transition="in" filter="blinds(horizontal)">
                                      <p:cBhvr>
                                        <p:cTn id="40" dur="500"/>
                                        <p:tgtEl>
                                          <p:spTgt spid="276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663"/>
                                        </p:tgtEl>
                                        <p:attrNameLst>
                                          <p:attrName>style.visibility</p:attrName>
                                        </p:attrNameLst>
                                      </p:cBhvr>
                                      <p:to>
                                        <p:strVal val="visible"/>
                                      </p:to>
                                    </p:set>
                                    <p:animEffect transition="in" filter="blinds(horizontal)">
                                      <p:cBhvr>
                                        <p:cTn id="45" dur="500"/>
                                        <p:tgtEl>
                                          <p:spTgt spid="27663"/>
                                        </p:tgtEl>
                                      </p:cBhvr>
                                    </p:animEffect>
                                  </p:childTnLst>
                                </p:cTn>
                              </p:par>
                              <p:par>
                                <p:cTn id="46" presetID="3" presetClass="entr" presetSubtype="10" fill="hold" nodeType="withEffect">
                                  <p:stCondLst>
                                    <p:cond delay="0"/>
                                  </p:stCondLst>
                                  <p:childTnLst>
                                    <p:set>
                                      <p:cBhvr>
                                        <p:cTn id="47" dur="1" fill="hold">
                                          <p:stCondLst>
                                            <p:cond delay="0"/>
                                          </p:stCondLst>
                                        </p:cTn>
                                        <p:tgtEl>
                                          <p:spTgt spid="27664"/>
                                        </p:tgtEl>
                                        <p:attrNameLst>
                                          <p:attrName>style.visibility</p:attrName>
                                        </p:attrNameLst>
                                      </p:cBhvr>
                                      <p:to>
                                        <p:strVal val="visible"/>
                                      </p:to>
                                    </p:set>
                                    <p:animEffect transition="in" filter="blinds(horizontal)">
                                      <p:cBhvr>
                                        <p:cTn id="48" dur="500"/>
                                        <p:tgtEl>
                                          <p:spTgt spid="27664"/>
                                        </p:tgtEl>
                                      </p:cBhvr>
                                    </p:animEffect>
                                  </p:childTnLst>
                                </p:cTn>
                              </p:par>
                              <p:par>
                                <p:cTn id="49" presetID="3" presetClass="entr" presetSubtype="10" fill="hold" nodeType="withEffect">
                                  <p:stCondLst>
                                    <p:cond delay="0"/>
                                  </p:stCondLst>
                                  <p:childTnLst>
                                    <p:set>
                                      <p:cBhvr>
                                        <p:cTn id="50" dur="1" fill="hold">
                                          <p:stCondLst>
                                            <p:cond delay="0"/>
                                          </p:stCondLst>
                                        </p:cTn>
                                        <p:tgtEl>
                                          <p:spTgt spid="27665"/>
                                        </p:tgtEl>
                                        <p:attrNameLst>
                                          <p:attrName>style.visibility</p:attrName>
                                        </p:attrNameLst>
                                      </p:cBhvr>
                                      <p:to>
                                        <p:strVal val="visible"/>
                                      </p:to>
                                    </p:set>
                                    <p:animEffect transition="in" filter="blinds(horizontal)">
                                      <p:cBhvr>
                                        <p:cTn id="51" dur="500"/>
                                        <p:tgtEl>
                                          <p:spTgt spid="27665"/>
                                        </p:tgtEl>
                                      </p:cBhvr>
                                    </p:animEffect>
                                  </p:childTnLst>
                                </p:cTn>
                              </p:par>
                              <p:par>
                                <p:cTn id="52" presetID="3" presetClass="entr" presetSubtype="10" fill="hold" nodeType="withEffect">
                                  <p:stCondLst>
                                    <p:cond delay="0"/>
                                  </p:stCondLst>
                                  <p:childTnLst>
                                    <p:set>
                                      <p:cBhvr>
                                        <p:cTn id="53" dur="1" fill="hold">
                                          <p:stCondLst>
                                            <p:cond delay="0"/>
                                          </p:stCondLst>
                                        </p:cTn>
                                        <p:tgtEl>
                                          <p:spTgt spid="27666"/>
                                        </p:tgtEl>
                                        <p:attrNameLst>
                                          <p:attrName>style.visibility</p:attrName>
                                        </p:attrNameLst>
                                      </p:cBhvr>
                                      <p:to>
                                        <p:strVal val="visible"/>
                                      </p:to>
                                    </p:set>
                                    <p:animEffect transition="in" filter="blinds(horizontal)">
                                      <p:cBhvr>
                                        <p:cTn id="54" dur="500"/>
                                        <p:tgtEl>
                                          <p:spTgt spid="27666"/>
                                        </p:tgtEl>
                                      </p:cBhvr>
                                    </p:animEffect>
                                  </p:childTnLst>
                                </p:cTn>
                              </p:par>
                              <p:par>
                                <p:cTn id="55" presetID="3" presetClass="entr" presetSubtype="10" fill="hold" nodeType="withEffect">
                                  <p:stCondLst>
                                    <p:cond delay="0"/>
                                  </p:stCondLst>
                                  <p:childTnLst>
                                    <p:set>
                                      <p:cBhvr>
                                        <p:cTn id="56" dur="1" fill="hold">
                                          <p:stCondLst>
                                            <p:cond delay="0"/>
                                          </p:stCondLst>
                                        </p:cTn>
                                        <p:tgtEl>
                                          <p:spTgt spid="27667"/>
                                        </p:tgtEl>
                                        <p:attrNameLst>
                                          <p:attrName>style.visibility</p:attrName>
                                        </p:attrNameLst>
                                      </p:cBhvr>
                                      <p:to>
                                        <p:strVal val="visible"/>
                                      </p:to>
                                    </p:set>
                                    <p:animEffect transition="in" filter="blinds(horizontal)">
                                      <p:cBhvr>
                                        <p:cTn id="57" dur="500"/>
                                        <p:tgtEl>
                                          <p:spTgt spid="27667"/>
                                        </p:tgtEl>
                                      </p:cBhvr>
                                    </p:animEffect>
                                  </p:childTnLst>
                                </p:cTn>
                              </p:par>
                              <p:par>
                                <p:cTn id="58" presetID="3" presetClass="entr" presetSubtype="10" fill="hold" nodeType="withEffect">
                                  <p:stCondLst>
                                    <p:cond delay="0"/>
                                  </p:stCondLst>
                                  <p:childTnLst>
                                    <p:set>
                                      <p:cBhvr>
                                        <p:cTn id="59" dur="1" fill="hold">
                                          <p:stCondLst>
                                            <p:cond delay="0"/>
                                          </p:stCondLst>
                                        </p:cTn>
                                        <p:tgtEl>
                                          <p:spTgt spid="27668"/>
                                        </p:tgtEl>
                                        <p:attrNameLst>
                                          <p:attrName>style.visibility</p:attrName>
                                        </p:attrNameLst>
                                      </p:cBhvr>
                                      <p:to>
                                        <p:strVal val="visible"/>
                                      </p:to>
                                    </p:set>
                                    <p:animEffect transition="in" filter="blinds(horizontal)">
                                      <p:cBhvr>
                                        <p:cTn id="60" dur="500"/>
                                        <p:tgtEl>
                                          <p:spTgt spid="27668"/>
                                        </p:tgtEl>
                                      </p:cBhvr>
                                    </p:animEffect>
                                  </p:childTnLst>
                                </p:cTn>
                              </p:par>
                              <p:par>
                                <p:cTn id="61" presetID="3" presetClass="entr" presetSubtype="10" fill="hold" nodeType="withEffect">
                                  <p:stCondLst>
                                    <p:cond delay="0"/>
                                  </p:stCondLst>
                                  <p:childTnLst>
                                    <p:set>
                                      <p:cBhvr>
                                        <p:cTn id="62" dur="1" fill="hold">
                                          <p:stCondLst>
                                            <p:cond delay="0"/>
                                          </p:stCondLst>
                                        </p:cTn>
                                        <p:tgtEl>
                                          <p:spTgt spid="27669"/>
                                        </p:tgtEl>
                                        <p:attrNameLst>
                                          <p:attrName>style.visibility</p:attrName>
                                        </p:attrNameLst>
                                      </p:cBhvr>
                                      <p:to>
                                        <p:strVal val="visible"/>
                                      </p:to>
                                    </p:set>
                                    <p:animEffect transition="in" filter="blinds(horizontal)">
                                      <p:cBhvr>
                                        <p:cTn id="63" dur="500"/>
                                        <p:tgtEl>
                                          <p:spTgt spid="27669"/>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7670"/>
                                        </p:tgtEl>
                                        <p:attrNameLst>
                                          <p:attrName>style.visibility</p:attrName>
                                        </p:attrNameLst>
                                      </p:cBhvr>
                                      <p:to>
                                        <p:strVal val="visible"/>
                                      </p:to>
                                    </p:set>
                                    <p:animEffect transition="in" filter="blinds(horizontal)">
                                      <p:cBhvr>
                                        <p:cTn id="66" dur="500"/>
                                        <p:tgtEl>
                                          <p:spTgt spid="2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2" grpId="0"/>
      <p:bldP spid="27657" grpId="0"/>
      <p:bldP spid="27663" grpId="0"/>
      <p:bldP spid="2767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838200" y="609600"/>
            <a:ext cx="7543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latin typeface="宋体" charset="-122"/>
              </a:rPr>
              <a:t>2</a:t>
            </a:r>
            <a:r>
              <a:rPr lang="zh-CN" altLang="en-US" sz="2400">
                <a:solidFill>
                  <a:schemeClr val="tx2"/>
                </a:solidFill>
                <a:latin typeface="宋体" charset="-122"/>
              </a:rPr>
              <a:t>、中温区</a:t>
            </a:r>
            <a:r>
              <a:rPr lang="en-US" altLang="zh-CN" sz="2400">
                <a:solidFill>
                  <a:schemeClr val="tx2"/>
                </a:solidFill>
                <a:latin typeface="宋体" charset="-122"/>
              </a:rPr>
              <a:t>(      )</a:t>
            </a:r>
            <a:r>
              <a:rPr lang="zh-CN" altLang="en-US" sz="2400">
                <a:solidFill>
                  <a:schemeClr val="tx2"/>
                </a:solidFill>
                <a:latin typeface="宋体" charset="-122"/>
              </a:rPr>
              <a:t>要产生</a:t>
            </a:r>
            <a:r>
              <a:rPr lang="en-US" altLang="zh-CN" sz="2400">
                <a:solidFill>
                  <a:schemeClr val="tx2"/>
                </a:solidFill>
                <a:latin typeface="宋体" charset="-122"/>
              </a:rPr>
              <a:t>U</a:t>
            </a:r>
            <a:r>
              <a:rPr lang="zh-CN" altLang="en-US" sz="2400">
                <a:solidFill>
                  <a:schemeClr val="tx2"/>
                </a:solidFill>
                <a:latin typeface="宋体" charset="-122"/>
              </a:rPr>
              <a:t>过程的声子波矢较大，应有</a:t>
            </a:r>
            <a:r>
              <a:rPr lang="en-US" altLang="zh-CN" sz="2400">
                <a:solidFill>
                  <a:schemeClr val="tx2"/>
                </a:solidFill>
              </a:rPr>
              <a:t>G/2</a:t>
            </a:r>
            <a:r>
              <a:rPr lang="zh-CN" altLang="en-US" sz="2400">
                <a:solidFill>
                  <a:schemeClr val="tx2"/>
                </a:solidFill>
              </a:rPr>
              <a:t>的大小。相应的能量约为                            ，所以激发这种声子的几率正比于                              </a:t>
            </a:r>
          </a:p>
        </p:txBody>
      </p:sp>
      <p:graphicFrame>
        <p:nvGraphicFramePr>
          <p:cNvPr id="28675" name="Object 3"/>
          <p:cNvGraphicFramePr>
            <a:graphicFrameLocks noChangeAspect="1"/>
          </p:cNvGraphicFramePr>
          <p:nvPr/>
        </p:nvGraphicFramePr>
        <p:xfrm>
          <a:off x="2362200" y="595313"/>
          <a:ext cx="1066800" cy="471487"/>
        </p:xfrm>
        <a:graphic>
          <a:graphicData uri="http://schemas.openxmlformats.org/presentationml/2006/ole">
            <mc:AlternateContent xmlns:mc="http://schemas.openxmlformats.org/markup-compatibility/2006">
              <mc:Choice xmlns:v="urn:schemas-microsoft-com:vml" Requires="v">
                <p:oleObj spid="_x0000_s21029" r:id="rId3" imgW="494870" imgH="215713" progId="Equation.3">
                  <p:embed/>
                </p:oleObj>
              </mc:Choice>
              <mc:Fallback>
                <p:oleObj r:id="rId3" imgW="494870" imgH="21571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95313"/>
                        <a:ext cx="1066800"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4826000" y="977900"/>
          <a:ext cx="2325688" cy="463550"/>
        </p:xfrm>
        <a:graphic>
          <a:graphicData uri="http://schemas.openxmlformats.org/presentationml/2006/ole">
            <mc:AlternateContent xmlns:mc="http://schemas.openxmlformats.org/markup-compatibility/2006">
              <mc:Choice xmlns:v="urn:schemas-microsoft-com:vml" Requires="v">
                <p:oleObj spid="_x0000_s21030" name="Equation" r:id="rId5" imgW="1143000" imgH="228600" progId="Equation.DSMT4">
                  <p:embed/>
                </p:oleObj>
              </mc:Choice>
              <mc:Fallback>
                <p:oleObj name="Equation" r:id="rId5" imgW="114300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6000" y="977900"/>
                        <a:ext cx="2325688"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noChangeAspect="1"/>
          </p:cNvGraphicFramePr>
          <p:nvPr/>
        </p:nvGraphicFramePr>
        <p:xfrm>
          <a:off x="3276600" y="1828800"/>
          <a:ext cx="1371600" cy="1235075"/>
        </p:xfrm>
        <a:graphic>
          <a:graphicData uri="http://schemas.openxmlformats.org/presentationml/2006/ole">
            <mc:AlternateContent xmlns:mc="http://schemas.openxmlformats.org/markup-compatibility/2006">
              <mc:Choice xmlns:v="urn:schemas-microsoft-com:vml" Requires="v">
                <p:oleObj spid="_x0000_s21031" name="Equation" r:id="rId7" imgW="380880" imgH="342720" progId="Equation.3">
                  <p:embed/>
                </p:oleObj>
              </mc:Choice>
              <mc:Fallback>
                <p:oleObj name="Equation" r:id="rId7" imgW="380880" imgH="34272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1828800"/>
                        <a:ext cx="13716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noChangeAspect="1"/>
          </p:cNvGraphicFramePr>
          <p:nvPr/>
        </p:nvGraphicFramePr>
        <p:xfrm>
          <a:off x="4919663" y="1851025"/>
          <a:ext cx="1666875" cy="1052513"/>
        </p:xfrm>
        <a:graphic>
          <a:graphicData uri="http://schemas.openxmlformats.org/presentationml/2006/ole">
            <mc:AlternateContent xmlns:mc="http://schemas.openxmlformats.org/markup-compatibility/2006">
              <mc:Choice xmlns:v="urn:schemas-microsoft-com:vml" Requires="v">
                <p:oleObj spid="_x0000_s21032" name="Equation" r:id="rId9" imgW="482400" imgH="304560" progId="Equation.3">
                  <p:embed/>
                </p:oleObj>
              </mc:Choice>
              <mc:Fallback>
                <p:oleObj name="Equation" r:id="rId9" imgW="482400" imgH="30456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9663" y="1851025"/>
                        <a:ext cx="1666875"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Rectangle 7"/>
          <p:cNvSpPr>
            <a:spLocks noChangeArrowheads="1"/>
          </p:cNvSpPr>
          <p:nvPr/>
        </p:nvSpPr>
        <p:spPr bwMode="auto">
          <a:xfrm>
            <a:off x="1295400" y="3219450"/>
            <a:ext cx="773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zh-CN" altLang="en-US" sz="2400">
                <a:solidFill>
                  <a:schemeClr val="tx2"/>
                </a:solidFill>
              </a:rPr>
              <a:t>这时     与     的关系可用                   来表示，          于是</a:t>
            </a:r>
          </a:p>
        </p:txBody>
      </p:sp>
      <p:graphicFrame>
        <p:nvGraphicFramePr>
          <p:cNvPr id="28680" name="Object 8"/>
          <p:cNvGraphicFramePr>
            <a:graphicFrameLocks noChangeAspect="1"/>
          </p:cNvGraphicFramePr>
          <p:nvPr/>
        </p:nvGraphicFramePr>
        <p:xfrm>
          <a:off x="1998663" y="3200400"/>
          <a:ext cx="439737" cy="457200"/>
        </p:xfrm>
        <a:graphic>
          <a:graphicData uri="http://schemas.openxmlformats.org/presentationml/2006/ole">
            <mc:AlternateContent xmlns:mc="http://schemas.openxmlformats.org/markup-compatibility/2006">
              <mc:Choice xmlns:v="urn:schemas-microsoft-com:vml" Requires="v">
                <p:oleObj spid="_x0000_s21033" r:id="rId11" imgW="215806" imgH="228501" progId="Equation.3">
                  <p:embed/>
                </p:oleObj>
              </mc:Choice>
              <mc:Fallback>
                <p:oleObj r:id="rId11" imgW="215806" imgH="228501"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8663" y="3200400"/>
                        <a:ext cx="4397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1" name="Object 9"/>
          <p:cNvGraphicFramePr>
            <a:graphicFrameLocks noChangeAspect="1"/>
          </p:cNvGraphicFramePr>
          <p:nvPr/>
        </p:nvGraphicFramePr>
        <p:xfrm>
          <a:off x="2725738" y="3276600"/>
          <a:ext cx="322262" cy="381000"/>
        </p:xfrm>
        <a:graphic>
          <a:graphicData uri="http://schemas.openxmlformats.org/presentationml/2006/ole">
            <mc:AlternateContent xmlns:mc="http://schemas.openxmlformats.org/markup-compatibility/2006">
              <mc:Choice xmlns:v="urn:schemas-microsoft-com:vml" Requires="v">
                <p:oleObj spid="_x0000_s21034" name="Equation" r:id="rId13" imgW="139680" imgH="164880" progId="Equation.3">
                  <p:embed/>
                </p:oleObj>
              </mc:Choice>
              <mc:Fallback>
                <p:oleObj name="Equation" r:id="rId13" imgW="139680" imgH="16488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5738" y="3276600"/>
                        <a:ext cx="3222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noChangeAspect="1"/>
          </p:cNvGraphicFramePr>
          <p:nvPr/>
        </p:nvGraphicFramePr>
        <p:xfrm>
          <a:off x="4648200" y="3124200"/>
          <a:ext cx="1600200" cy="674688"/>
        </p:xfrm>
        <a:graphic>
          <a:graphicData uri="http://schemas.openxmlformats.org/presentationml/2006/ole">
            <mc:AlternateContent xmlns:mc="http://schemas.openxmlformats.org/markup-compatibility/2006">
              <mc:Choice xmlns:v="urn:schemas-microsoft-com:vml" Requires="v">
                <p:oleObj spid="_x0000_s21035" name="Equation" r:id="rId15" imgW="571320" imgH="241200" progId="Equation.3">
                  <p:embed/>
                </p:oleObj>
              </mc:Choice>
              <mc:Fallback>
                <p:oleObj name="Equation" r:id="rId15" imgW="571320" imgH="24120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8200" y="3124200"/>
                        <a:ext cx="1600200"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3" name="Object 11"/>
          <p:cNvGraphicFramePr>
            <a:graphicFrameLocks noChangeAspect="1"/>
          </p:cNvGraphicFramePr>
          <p:nvPr/>
        </p:nvGraphicFramePr>
        <p:xfrm>
          <a:off x="7315200" y="3200400"/>
          <a:ext cx="990600" cy="447675"/>
        </p:xfrm>
        <a:graphic>
          <a:graphicData uri="http://schemas.openxmlformats.org/presentationml/2006/ole">
            <mc:AlternateContent xmlns:mc="http://schemas.openxmlformats.org/markup-compatibility/2006">
              <mc:Choice xmlns:v="urn:schemas-microsoft-com:vml" Requires="v">
                <p:oleObj spid="_x0000_s21036" name="Equation" r:id="rId17" imgW="393480" imgH="177480" progId="Equation.3">
                  <p:embed/>
                </p:oleObj>
              </mc:Choice>
              <mc:Fallback>
                <p:oleObj name="Equation" r:id="rId17" imgW="393480" imgH="177480"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15200" y="3200400"/>
                        <a:ext cx="9906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4" name="Object 12"/>
          <p:cNvGraphicFramePr>
            <a:graphicFrameLocks noChangeAspect="1"/>
          </p:cNvGraphicFramePr>
          <p:nvPr/>
        </p:nvGraphicFramePr>
        <p:xfrm>
          <a:off x="3144838" y="3886200"/>
          <a:ext cx="2459037" cy="1052513"/>
        </p:xfrm>
        <a:graphic>
          <a:graphicData uri="http://schemas.openxmlformats.org/presentationml/2006/ole">
            <mc:AlternateContent xmlns:mc="http://schemas.openxmlformats.org/markup-compatibility/2006">
              <mc:Choice xmlns:v="urn:schemas-microsoft-com:vml" Requires="v">
                <p:oleObj spid="_x0000_s21037" name="Equation" r:id="rId19" imgW="711000" imgH="304560" progId="Equation.3">
                  <p:embed/>
                </p:oleObj>
              </mc:Choice>
              <mc:Fallback>
                <p:oleObj name="Equation" r:id="rId19" imgW="711000" imgH="30456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4838" y="3886200"/>
                        <a:ext cx="2459037"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blinds(horizontal)">
                                      <p:cBhvr>
                                        <p:cTn id="7" dur="500"/>
                                        <p:tgtEl>
                                          <p:spTgt spid="28674"/>
                                        </p:tgtEl>
                                      </p:cBhvr>
                                    </p:animEffect>
                                  </p:childTnLst>
                                </p:cTn>
                              </p:par>
                              <p:par>
                                <p:cTn id="8" presetID="3" presetClass="entr" presetSubtype="10" fill="hold" nodeType="withEffect">
                                  <p:stCondLst>
                                    <p:cond delay="0"/>
                                  </p:stCondLst>
                                  <p:childTnLst>
                                    <p:set>
                                      <p:cBhvr>
                                        <p:cTn id="9" dur="1" fill="hold">
                                          <p:stCondLst>
                                            <p:cond delay="0"/>
                                          </p:stCondLst>
                                        </p:cTn>
                                        <p:tgtEl>
                                          <p:spTgt spid="28675"/>
                                        </p:tgtEl>
                                        <p:attrNameLst>
                                          <p:attrName>style.visibility</p:attrName>
                                        </p:attrNameLst>
                                      </p:cBhvr>
                                      <p:to>
                                        <p:strVal val="visible"/>
                                      </p:to>
                                    </p:set>
                                    <p:animEffect transition="in" filter="blinds(horizontal)">
                                      <p:cBhvr>
                                        <p:cTn id="10" dur="500"/>
                                        <p:tgtEl>
                                          <p:spTgt spid="28675"/>
                                        </p:tgtEl>
                                      </p:cBhvr>
                                    </p:animEffect>
                                  </p:childTnLst>
                                </p:cTn>
                              </p:par>
                              <p:par>
                                <p:cTn id="11" presetID="3" presetClass="entr" presetSubtype="10" fill="hold" nodeType="withEffect">
                                  <p:stCondLst>
                                    <p:cond delay="0"/>
                                  </p:stCondLst>
                                  <p:childTnLst>
                                    <p:set>
                                      <p:cBhvr>
                                        <p:cTn id="12" dur="1" fill="hold">
                                          <p:stCondLst>
                                            <p:cond delay="0"/>
                                          </p:stCondLst>
                                        </p:cTn>
                                        <p:tgtEl>
                                          <p:spTgt spid="28676"/>
                                        </p:tgtEl>
                                        <p:attrNameLst>
                                          <p:attrName>style.visibility</p:attrName>
                                        </p:attrNameLst>
                                      </p:cBhvr>
                                      <p:to>
                                        <p:strVal val="visible"/>
                                      </p:to>
                                    </p:set>
                                    <p:animEffect transition="in" filter="blinds(horizontal)">
                                      <p:cBhvr>
                                        <p:cTn id="13" dur="500"/>
                                        <p:tgtEl>
                                          <p:spTgt spid="286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8677"/>
                                        </p:tgtEl>
                                        <p:attrNameLst>
                                          <p:attrName>style.visibility</p:attrName>
                                        </p:attrNameLst>
                                      </p:cBhvr>
                                      <p:to>
                                        <p:strVal val="visible"/>
                                      </p:to>
                                    </p:set>
                                    <p:animEffect transition="in" filter="blinds(horizontal)">
                                      <p:cBhvr>
                                        <p:cTn id="18" dur="500"/>
                                        <p:tgtEl>
                                          <p:spTgt spid="28677"/>
                                        </p:tgtEl>
                                      </p:cBhvr>
                                    </p:animEffect>
                                  </p:childTnLst>
                                </p:cTn>
                              </p:par>
                              <p:par>
                                <p:cTn id="19" presetID="3" presetClass="entr" presetSubtype="1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animEffect transition="in" filter="blinds(horizontal)">
                                      <p:cBhvr>
                                        <p:cTn id="21" dur="500"/>
                                        <p:tgtEl>
                                          <p:spTgt spid="2867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8679"/>
                                        </p:tgtEl>
                                        <p:attrNameLst>
                                          <p:attrName>style.visibility</p:attrName>
                                        </p:attrNameLst>
                                      </p:cBhvr>
                                      <p:to>
                                        <p:strVal val="visible"/>
                                      </p:to>
                                    </p:set>
                                    <p:animEffect transition="in" filter="blinds(horizontal)">
                                      <p:cBhvr>
                                        <p:cTn id="26" dur="500"/>
                                        <p:tgtEl>
                                          <p:spTgt spid="28679"/>
                                        </p:tgtEl>
                                      </p:cBhvr>
                                    </p:animEffect>
                                  </p:childTnLst>
                                </p:cTn>
                              </p:par>
                              <p:par>
                                <p:cTn id="27" presetID="3" presetClass="entr" presetSubtype="10" fill="hold" nodeType="withEffect">
                                  <p:stCondLst>
                                    <p:cond delay="0"/>
                                  </p:stCondLst>
                                  <p:childTnLst>
                                    <p:set>
                                      <p:cBhvr>
                                        <p:cTn id="28" dur="1" fill="hold">
                                          <p:stCondLst>
                                            <p:cond delay="0"/>
                                          </p:stCondLst>
                                        </p:cTn>
                                        <p:tgtEl>
                                          <p:spTgt spid="28680"/>
                                        </p:tgtEl>
                                        <p:attrNameLst>
                                          <p:attrName>style.visibility</p:attrName>
                                        </p:attrNameLst>
                                      </p:cBhvr>
                                      <p:to>
                                        <p:strVal val="visible"/>
                                      </p:to>
                                    </p:set>
                                    <p:animEffect transition="in" filter="blinds(horizontal)">
                                      <p:cBhvr>
                                        <p:cTn id="29" dur="500"/>
                                        <p:tgtEl>
                                          <p:spTgt spid="28680"/>
                                        </p:tgtEl>
                                      </p:cBhvr>
                                    </p:animEffect>
                                  </p:childTnLst>
                                </p:cTn>
                              </p:par>
                              <p:par>
                                <p:cTn id="30" presetID="3" presetClass="entr" presetSubtype="10" fill="hold" nodeType="withEffect">
                                  <p:stCondLst>
                                    <p:cond delay="0"/>
                                  </p:stCondLst>
                                  <p:childTnLst>
                                    <p:set>
                                      <p:cBhvr>
                                        <p:cTn id="31" dur="1" fill="hold">
                                          <p:stCondLst>
                                            <p:cond delay="0"/>
                                          </p:stCondLst>
                                        </p:cTn>
                                        <p:tgtEl>
                                          <p:spTgt spid="28681"/>
                                        </p:tgtEl>
                                        <p:attrNameLst>
                                          <p:attrName>style.visibility</p:attrName>
                                        </p:attrNameLst>
                                      </p:cBhvr>
                                      <p:to>
                                        <p:strVal val="visible"/>
                                      </p:to>
                                    </p:set>
                                    <p:animEffect transition="in" filter="blinds(horizontal)">
                                      <p:cBhvr>
                                        <p:cTn id="32" dur="500"/>
                                        <p:tgtEl>
                                          <p:spTgt spid="28681"/>
                                        </p:tgtEl>
                                      </p:cBhvr>
                                    </p:animEffect>
                                  </p:childTnLst>
                                </p:cTn>
                              </p:par>
                              <p:par>
                                <p:cTn id="33" presetID="3" presetClass="entr" presetSubtype="10" fill="hold" nodeType="withEffect">
                                  <p:stCondLst>
                                    <p:cond delay="0"/>
                                  </p:stCondLst>
                                  <p:childTnLst>
                                    <p:set>
                                      <p:cBhvr>
                                        <p:cTn id="34" dur="1" fill="hold">
                                          <p:stCondLst>
                                            <p:cond delay="0"/>
                                          </p:stCondLst>
                                        </p:cTn>
                                        <p:tgtEl>
                                          <p:spTgt spid="28682"/>
                                        </p:tgtEl>
                                        <p:attrNameLst>
                                          <p:attrName>style.visibility</p:attrName>
                                        </p:attrNameLst>
                                      </p:cBhvr>
                                      <p:to>
                                        <p:strVal val="visible"/>
                                      </p:to>
                                    </p:set>
                                    <p:animEffect transition="in" filter="blinds(horizontal)">
                                      <p:cBhvr>
                                        <p:cTn id="35" dur="500"/>
                                        <p:tgtEl>
                                          <p:spTgt spid="28682"/>
                                        </p:tgtEl>
                                      </p:cBhvr>
                                    </p:animEffect>
                                  </p:childTnLst>
                                </p:cTn>
                              </p:par>
                              <p:par>
                                <p:cTn id="36" presetID="3" presetClass="entr" presetSubtype="10" fill="hold" nodeType="withEffect">
                                  <p:stCondLst>
                                    <p:cond delay="0"/>
                                  </p:stCondLst>
                                  <p:childTnLst>
                                    <p:set>
                                      <p:cBhvr>
                                        <p:cTn id="37" dur="1" fill="hold">
                                          <p:stCondLst>
                                            <p:cond delay="0"/>
                                          </p:stCondLst>
                                        </p:cTn>
                                        <p:tgtEl>
                                          <p:spTgt spid="28683"/>
                                        </p:tgtEl>
                                        <p:attrNameLst>
                                          <p:attrName>style.visibility</p:attrName>
                                        </p:attrNameLst>
                                      </p:cBhvr>
                                      <p:to>
                                        <p:strVal val="visible"/>
                                      </p:to>
                                    </p:set>
                                    <p:animEffect transition="in" filter="blinds(horizontal)">
                                      <p:cBhvr>
                                        <p:cTn id="38" dur="500"/>
                                        <p:tgtEl>
                                          <p:spTgt spid="2868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8684"/>
                                        </p:tgtEl>
                                        <p:attrNameLst>
                                          <p:attrName>style.visibility</p:attrName>
                                        </p:attrNameLst>
                                      </p:cBhvr>
                                      <p:to>
                                        <p:strVal val="visible"/>
                                      </p:to>
                                    </p:set>
                                    <p:animEffect transition="in" filter="blinds(horizontal)">
                                      <p:cBhvr>
                                        <p:cTn id="43" dur="500"/>
                                        <p:tgtEl>
                                          <p:spTgt spid="28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2514600" y="609600"/>
          <a:ext cx="1504950" cy="449263"/>
        </p:xfrm>
        <a:graphic>
          <a:graphicData uri="http://schemas.openxmlformats.org/presentationml/2006/ole">
            <mc:AlternateContent xmlns:mc="http://schemas.openxmlformats.org/markup-compatibility/2006">
              <mc:Choice xmlns:v="urn:schemas-microsoft-com:vml" Requires="v">
                <p:oleObj spid="_x0000_s21872" name="Equation" r:id="rId3" imgW="723600" imgH="215640" progId="Equation.3">
                  <p:embed/>
                </p:oleObj>
              </mc:Choice>
              <mc:Fallback>
                <p:oleObj name="Equation" r:id="rId3" imgW="72360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609600"/>
                        <a:ext cx="1504950"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699" name="Text Box 3"/>
          <p:cNvSpPr txBox="1">
            <a:spLocks noChangeArrowheads="1"/>
          </p:cNvSpPr>
          <p:nvPr/>
        </p:nvSpPr>
        <p:spPr bwMode="auto">
          <a:xfrm>
            <a:off x="762000" y="609600"/>
            <a:ext cx="7543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3</a:t>
            </a:r>
            <a:r>
              <a:rPr lang="zh-CN" altLang="en-US" sz="2400">
                <a:solidFill>
                  <a:schemeClr val="tx2"/>
                </a:solidFill>
              </a:rPr>
              <a:t>、在低温区                 ，按照             的规律。   将变得非常大，但不能无限增大，要受到晶体大小的限制，也就是说低温下边界散射成为主要因素，这时          ，</a:t>
            </a:r>
            <a:r>
              <a:rPr lang="en-US" altLang="zh-CN" sz="2400">
                <a:solidFill>
                  <a:schemeClr val="tx2"/>
                </a:solidFill>
              </a:rPr>
              <a:t>d</a:t>
            </a:r>
            <a:r>
              <a:rPr lang="zh-CN" altLang="en-US" sz="2400">
                <a:solidFill>
                  <a:schemeClr val="tx2"/>
                </a:solidFill>
              </a:rPr>
              <a:t>为晶体的线度，因低温下                ，所以</a:t>
            </a:r>
          </a:p>
        </p:txBody>
      </p:sp>
      <p:graphicFrame>
        <p:nvGraphicFramePr>
          <p:cNvPr id="29700" name="Object 4"/>
          <p:cNvGraphicFramePr>
            <a:graphicFrameLocks noChangeAspect="1"/>
          </p:cNvGraphicFramePr>
          <p:nvPr/>
        </p:nvGraphicFramePr>
        <p:xfrm>
          <a:off x="4795838" y="320675"/>
          <a:ext cx="1228725" cy="776288"/>
        </p:xfrm>
        <a:graphic>
          <a:graphicData uri="http://schemas.openxmlformats.org/presentationml/2006/ole">
            <mc:AlternateContent xmlns:mc="http://schemas.openxmlformats.org/markup-compatibility/2006">
              <mc:Choice xmlns:v="urn:schemas-microsoft-com:vml" Requires="v">
                <p:oleObj spid="_x0000_s21873" name="Equation" r:id="rId5" imgW="482400" imgH="304560" progId="Equation.3">
                  <p:embed/>
                </p:oleObj>
              </mc:Choice>
              <mc:Fallback>
                <p:oleObj name="Equation" r:id="rId5" imgW="482400" imgH="3045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838" y="320675"/>
                        <a:ext cx="1228725"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5"/>
          <p:cNvGraphicFramePr>
            <a:graphicFrameLocks noChangeAspect="1"/>
          </p:cNvGraphicFramePr>
          <p:nvPr/>
        </p:nvGraphicFramePr>
        <p:xfrm>
          <a:off x="7239000" y="609600"/>
          <a:ext cx="196850" cy="393700"/>
        </p:xfrm>
        <a:graphic>
          <a:graphicData uri="http://schemas.openxmlformats.org/presentationml/2006/ole">
            <mc:AlternateContent xmlns:mc="http://schemas.openxmlformats.org/markup-compatibility/2006">
              <mc:Choice xmlns:v="urn:schemas-microsoft-com:vml" Requires="v">
                <p:oleObj spid="_x0000_s21874" name="Equation" r:id="rId7" imgW="88560" imgH="177480" progId="Equation.3">
                  <p:embed/>
                </p:oleObj>
              </mc:Choice>
              <mc:Fallback>
                <p:oleObj name="Equation" r:id="rId7" imgW="88560" imgH="1774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609600"/>
                        <a:ext cx="19685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6"/>
          <p:cNvGraphicFramePr>
            <a:graphicFrameLocks noChangeAspect="1"/>
          </p:cNvGraphicFramePr>
          <p:nvPr/>
        </p:nvGraphicFramePr>
        <p:xfrm>
          <a:off x="6934200" y="1371600"/>
          <a:ext cx="863600" cy="431800"/>
        </p:xfrm>
        <a:graphic>
          <a:graphicData uri="http://schemas.openxmlformats.org/presentationml/2006/ole">
            <mc:AlternateContent xmlns:mc="http://schemas.openxmlformats.org/markup-compatibility/2006">
              <mc:Choice xmlns:v="urn:schemas-microsoft-com:vml" Requires="v">
                <p:oleObj spid="_x0000_s21875" name="Equation" r:id="rId9" imgW="355320" imgH="177480" progId="Equation.3">
                  <p:embed/>
                </p:oleObj>
              </mc:Choice>
              <mc:Fallback>
                <p:oleObj name="Equation" r:id="rId9" imgW="355320" imgH="17748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1371600"/>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7"/>
          <p:cNvGraphicFramePr>
            <a:graphicFrameLocks noChangeAspect="1"/>
          </p:cNvGraphicFramePr>
          <p:nvPr/>
        </p:nvGraphicFramePr>
        <p:xfrm>
          <a:off x="4572000" y="1676400"/>
          <a:ext cx="1111250" cy="490538"/>
        </p:xfrm>
        <a:graphic>
          <a:graphicData uri="http://schemas.openxmlformats.org/presentationml/2006/ole">
            <mc:AlternateContent xmlns:mc="http://schemas.openxmlformats.org/markup-compatibility/2006">
              <mc:Choice xmlns:v="urn:schemas-microsoft-com:vml" Requires="v">
                <p:oleObj spid="_x0000_s21876" name="Equation" r:id="rId11" imgW="545760" imgH="241200" progId="Equation.3">
                  <p:embed/>
                </p:oleObj>
              </mc:Choice>
              <mc:Fallback>
                <p:oleObj name="Equation" r:id="rId11" imgW="545760" imgH="2412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1676400"/>
                        <a:ext cx="111125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8"/>
          <p:cNvGraphicFramePr>
            <a:graphicFrameLocks noChangeAspect="1"/>
          </p:cNvGraphicFramePr>
          <p:nvPr/>
        </p:nvGraphicFramePr>
        <p:xfrm>
          <a:off x="3200400" y="2362200"/>
          <a:ext cx="1536700" cy="606425"/>
        </p:xfrm>
        <a:graphic>
          <a:graphicData uri="http://schemas.openxmlformats.org/presentationml/2006/ole">
            <mc:AlternateContent xmlns:mc="http://schemas.openxmlformats.org/markup-compatibility/2006">
              <mc:Choice xmlns:v="urn:schemas-microsoft-com:vml" Requires="v">
                <p:oleObj spid="_x0000_s21877" name="Equation" r:id="rId13" imgW="482400" imgH="190440" progId="Equation.3">
                  <p:embed/>
                </p:oleObj>
              </mc:Choice>
              <mc:Fallback>
                <p:oleObj name="Equation" r:id="rId13" imgW="482400" imgH="19044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2362200"/>
                        <a:ext cx="1536700" cy="606425"/>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5" name="Text Box 9"/>
          <p:cNvSpPr txBox="1">
            <a:spLocks noChangeArrowheads="1"/>
          </p:cNvSpPr>
          <p:nvPr/>
        </p:nvSpPr>
        <p:spPr bwMode="auto">
          <a:xfrm>
            <a:off x="685800" y="3552825"/>
            <a:ext cx="784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buClr>
                <a:srgbClr val="990000"/>
              </a:buClr>
              <a:buSzPct val="110000"/>
            </a:pPr>
            <a:r>
              <a:rPr lang="en-US" altLang="zh-CN" sz="2400">
                <a:solidFill>
                  <a:schemeClr val="tx2"/>
                </a:solidFill>
              </a:rPr>
              <a:t>            </a:t>
            </a:r>
            <a:r>
              <a:rPr lang="zh-CN" altLang="en-US" sz="2400">
                <a:solidFill>
                  <a:schemeClr val="tx2"/>
                </a:solidFill>
              </a:rPr>
              <a:t>此外，晶体中的杂质、缺陷也散射声子而产生热阻。在低温下主要是长波声子被激发，杂质、缺陷不是有效的散射体，对热阻的贡献很小，随着温度的升高，它们的作用才逐渐显示出来。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blinds(horizontal)">
                                      <p:cBhvr>
                                        <p:cTn id="7" dur="500"/>
                                        <p:tgtEl>
                                          <p:spTgt spid="2969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699"/>
                                        </p:tgtEl>
                                        <p:attrNameLst>
                                          <p:attrName>style.visibility</p:attrName>
                                        </p:attrNameLst>
                                      </p:cBhvr>
                                      <p:to>
                                        <p:strVal val="visible"/>
                                      </p:to>
                                    </p:set>
                                    <p:animEffect transition="in" filter="blinds(horizontal)">
                                      <p:cBhvr>
                                        <p:cTn id="10" dur="500"/>
                                        <p:tgtEl>
                                          <p:spTgt spid="29699"/>
                                        </p:tgtEl>
                                      </p:cBhvr>
                                    </p:animEffect>
                                  </p:childTnLst>
                                </p:cTn>
                              </p:par>
                              <p:par>
                                <p:cTn id="11" presetID="3" presetClass="entr" presetSubtype="10" fill="hold" nodeType="with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blinds(horizontal)">
                                      <p:cBhvr>
                                        <p:cTn id="13" dur="500"/>
                                        <p:tgtEl>
                                          <p:spTgt spid="29700"/>
                                        </p:tgtEl>
                                      </p:cBhvr>
                                    </p:animEffect>
                                  </p:childTnLst>
                                </p:cTn>
                              </p:par>
                              <p:par>
                                <p:cTn id="14" presetID="3" presetClass="entr" presetSubtype="10" fill="hold" nodeType="withEffect">
                                  <p:stCondLst>
                                    <p:cond delay="0"/>
                                  </p:stCondLst>
                                  <p:childTnLst>
                                    <p:set>
                                      <p:cBhvr>
                                        <p:cTn id="15" dur="1" fill="hold">
                                          <p:stCondLst>
                                            <p:cond delay="0"/>
                                          </p:stCondLst>
                                        </p:cTn>
                                        <p:tgtEl>
                                          <p:spTgt spid="29701"/>
                                        </p:tgtEl>
                                        <p:attrNameLst>
                                          <p:attrName>style.visibility</p:attrName>
                                        </p:attrNameLst>
                                      </p:cBhvr>
                                      <p:to>
                                        <p:strVal val="visible"/>
                                      </p:to>
                                    </p:set>
                                    <p:animEffect transition="in" filter="blinds(horizontal)">
                                      <p:cBhvr>
                                        <p:cTn id="16" dur="500"/>
                                        <p:tgtEl>
                                          <p:spTgt spid="29701"/>
                                        </p:tgtEl>
                                      </p:cBhvr>
                                    </p:animEffect>
                                  </p:childTnLst>
                                </p:cTn>
                              </p:par>
                              <p:par>
                                <p:cTn id="17" presetID="3" presetClass="entr" presetSubtype="10" fill="hold" nodeType="withEffect">
                                  <p:stCondLst>
                                    <p:cond delay="0"/>
                                  </p:stCondLst>
                                  <p:childTnLst>
                                    <p:set>
                                      <p:cBhvr>
                                        <p:cTn id="18" dur="1" fill="hold">
                                          <p:stCondLst>
                                            <p:cond delay="0"/>
                                          </p:stCondLst>
                                        </p:cTn>
                                        <p:tgtEl>
                                          <p:spTgt spid="29702"/>
                                        </p:tgtEl>
                                        <p:attrNameLst>
                                          <p:attrName>style.visibility</p:attrName>
                                        </p:attrNameLst>
                                      </p:cBhvr>
                                      <p:to>
                                        <p:strVal val="visible"/>
                                      </p:to>
                                    </p:set>
                                    <p:animEffect transition="in" filter="blinds(horizontal)">
                                      <p:cBhvr>
                                        <p:cTn id="19" dur="500"/>
                                        <p:tgtEl>
                                          <p:spTgt spid="29702"/>
                                        </p:tgtEl>
                                      </p:cBhvr>
                                    </p:animEffect>
                                  </p:childTnLst>
                                </p:cTn>
                              </p:par>
                              <p:par>
                                <p:cTn id="20" presetID="3" presetClass="entr" presetSubtype="10" fill="hold" nodeType="withEffect">
                                  <p:stCondLst>
                                    <p:cond delay="0"/>
                                  </p:stCondLst>
                                  <p:childTnLst>
                                    <p:set>
                                      <p:cBhvr>
                                        <p:cTn id="21" dur="1" fill="hold">
                                          <p:stCondLst>
                                            <p:cond delay="0"/>
                                          </p:stCondLst>
                                        </p:cTn>
                                        <p:tgtEl>
                                          <p:spTgt spid="29703"/>
                                        </p:tgtEl>
                                        <p:attrNameLst>
                                          <p:attrName>style.visibility</p:attrName>
                                        </p:attrNameLst>
                                      </p:cBhvr>
                                      <p:to>
                                        <p:strVal val="visible"/>
                                      </p:to>
                                    </p:set>
                                    <p:animEffect transition="in" filter="blinds(horizontal)">
                                      <p:cBhvr>
                                        <p:cTn id="22" dur="500"/>
                                        <p:tgtEl>
                                          <p:spTgt spid="297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9704"/>
                                        </p:tgtEl>
                                        <p:attrNameLst>
                                          <p:attrName>style.visibility</p:attrName>
                                        </p:attrNameLst>
                                      </p:cBhvr>
                                      <p:to>
                                        <p:strVal val="visible"/>
                                      </p:to>
                                    </p:set>
                                    <p:animEffect transition="in" filter="blinds(horizontal)">
                                      <p:cBhvr>
                                        <p:cTn id="27" dur="500"/>
                                        <p:tgtEl>
                                          <p:spTgt spid="297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705"/>
                                        </p:tgtEl>
                                        <p:attrNameLst>
                                          <p:attrName>style.visibility</p:attrName>
                                        </p:attrNameLst>
                                      </p:cBhvr>
                                      <p:to>
                                        <p:strVal val="visible"/>
                                      </p:to>
                                    </p:set>
                                    <p:animEffect transition="in" filter="blinds(horizontal)">
                                      <p:cBhvr>
                                        <p:cTn id="32"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0A67FCB-69BC-4F40-BCC0-FFBDF62313C2}"/>
              </a:ext>
            </a:extLst>
          </p:cNvPr>
          <p:cNvPicPr>
            <a:picLocks noChangeAspect="1"/>
          </p:cNvPicPr>
          <p:nvPr/>
        </p:nvPicPr>
        <p:blipFill>
          <a:blip r:embed="rId2"/>
          <a:stretch>
            <a:fillRect/>
          </a:stretch>
        </p:blipFill>
        <p:spPr>
          <a:xfrm>
            <a:off x="76200" y="609600"/>
            <a:ext cx="8534400" cy="5472445"/>
          </a:xfrm>
          <a:prstGeom prst="rect">
            <a:avLst/>
          </a:prstGeom>
        </p:spPr>
      </p:pic>
    </p:spTree>
    <p:extLst>
      <p:ext uri="{BB962C8B-B14F-4D97-AF65-F5344CB8AC3E}">
        <p14:creationId xmlns:p14="http://schemas.microsoft.com/office/powerpoint/2010/main" val="604045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381000"/>
            <a:ext cx="8534400" cy="5868338"/>
          </a:xfrm>
          <a:prstGeom prst="rect">
            <a:avLst/>
          </a:prstGeom>
        </p:spPr>
        <p:txBody>
          <a:bodyPr wrap="square">
            <a:spAutoFit/>
          </a:bodyPr>
          <a:lstStyle/>
          <a:p>
            <a:r>
              <a:rPr lang="zh-CN" altLang="en-US" sz="2800" b="1" dirty="0">
                <a:solidFill>
                  <a:srgbClr val="0070C0"/>
                </a:solidFill>
                <a:latin typeface="UntitledTTF" charset="0"/>
              </a:rPr>
              <a:t>什么叫简正振动模式？简正振动数目、格波数目或格波振动模式数目是否是一回事？</a:t>
            </a:r>
          </a:p>
          <a:p>
            <a:pPr>
              <a:lnSpc>
                <a:spcPct val="150000"/>
              </a:lnSpc>
            </a:pPr>
            <a:r>
              <a:rPr lang="zh-CN" altLang="en-US" sz="2400" dirty="0"/>
              <a:t>在分析讨论晶格振动时，将原子间互作用力的泰勒级数中的非线性项忽略掉的近似称为间谐近似。</a:t>
            </a:r>
          </a:p>
          <a:p>
            <a:pPr>
              <a:lnSpc>
                <a:spcPct val="150000"/>
              </a:lnSpc>
            </a:pPr>
            <a:r>
              <a:rPr lang="zh-CN" altLang="en-US" sz="2400" dirty="0"/>
              <a:t>在间谐近似下，由</a:t>
            </a:r>
            <a:r>
              <a:rPr lang="en-US" altLang="zh-CN" sz="2400" dirty="0"/>
              <a:t>N</a:t>
            </a:r>
            <a:r>
              <a:rPr lang="zh-CN" altLang="en-US" sz="2400" dirty="0"/>
              <a:t>个原子构成的晶体的晶格振动，可等效成</a:t>
            </a:r>
            <a:r>
              <a:rPr lang="en-US" altLang="zh-CN" sz="2400" dirty="0"/>
              <a:t>3N</a:t>
            </a:r>
            <a:r>
              <a:rPr lang="zh-CN" altLang="en-US" sz="2400" dirty="0"/>
              <a:t>个独立的谐振子的振动。每个谐振子的振动模式称为简正振动模式，它对应着所有的原子都以该模式的频率做振动，它是晶格振动模式中最简单最基本的振动方式。原子的振动，或者说格波振动通常是这</a:t>
            </a:r>
            <a:r>
              <a:rPr lang="en-US" altLang="zh-CN" sz="2400" dirty="0"/>
              <a:t>3N</a:t>
            </a:r>
            <a:r>
              <a:rPr lang="zh-CN" altLang="en-US" sz="2400" dirty="0"/>
              <a:t>个简正振动模式的线性迭加。</a:t>
            </a:r>
          </a:p>
          <a:p>
            <a:pPr>
              <a:lnSpc>
                <a:spcPct val="150000"/>
              </a:lnSpc>
            </a:pPr>
            <a:r>
              <a:rPr lang="zh-CN" altLang="en-US" sz="2400" dirty="0"/>
              <a:t>简正振动数目、格波数目或格波振动模式数目是一回事，这个数目等于晶体中所有原子的自由度数之和，即等</a:t>
            </a:r>
            <a:r>
              <a:rPr lang="en-US" altLang="zh-CN" sz="2400" dirty="0"/>
              <a:t>3N</a:t>
            </a:r>
            <a:r>
              <a:rPr lang="zh-CN" altLang="en-US" sz="2400" dirty="0"/>
              <a:t>。</a:t>
            </a:r>
          </a:p>
        </p:txBody>
      </p:sp>
    </p:spTree>
    <p:extLst>
      <p:ext uri="{BB962C8B-B14F-4D97-AF65-F5344CB8AC3E}">
        <p14:creationId xmlns:p14="http://schemas.microsoft.com/office/powerpoint/2010/main" val="135307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609600"/>
            <a:ext cx="8153400" cy="5262979"/>
          </a:xfrm>
          <a:prstGeom prst="rect">
            <a:avLst/>
          </a:prstGeom>
        </p:spPr>
        <p:txBody>
          <a:bodyPr wrap="square">
            <a:spAutoFit/>
          </a:bodyPr>
          <a:lstStyle/>
          <a:p>
            <a:pPr>
              <a:lnSpc>
                <a:spcPct val="150000"/>
              </a:lnSpc>
            </a:pPr>
            <a:r>
              <a:rPr lang="zh-CN" altLang="en-US" sz="2800" b="1" dirty="0">
                <a:solidFill>
                  <a:srgbClr val="0070C0"/>
                </a:solidFill>
                <a:latin typeface="UntitledTTF" charset="0"/>
              </a:rPr>
              <a:t>长光学支格波与长声学支格波本质上有何差别？</a:t>
            </a:r>
          </a:p>
          <a:p>
            <a:pPr>
              <a:lnSpc>
                <a:spcPct val="150000"/>
              </a:lnSpc>
            </a:pPr>
            <a:r>
              <a:rPr lang="zh-CN" altLang="en-US" sz="2800" dirty="0"/>
              <a:t>长光学支格波的特征是每个原胞内的不同原子做相对振动，振动频略较高，它包含了晶格振动频率最高的振动模式。长声学支格波的特征原胞内的不同原子没有相对位移，原胞做整体运动，振动频率较低，它包含了晶格振动频率最低的振动模式，波速是一常数。任何晶体都存在声学支格波，但简单晶格（非复式格子）晶体不存在光学支格波。</a:t>
            </a:r>
          </a:p>
        </p:txBody>
      </p:sp>
    </p:spTree>
    <p:extLst>
      <p:ext uri="{BB962C8B-B14F-4D97-AF65-F5344CB8AC3E}">
        <p14:creationId xmlns:p14="http://schemas.microsoft.com/office/powerpoint/2010/main" val="12761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95" y="302359"/>
            <a:ext cx="8839200" cy="6555641"/>
          </a:xfrm>
          <a:prstGeom prst="rect">
            <a:avLst/>
          </a:prstGeom>
          <a:noFill/>
        </p:spPr>
        <p:txBody>
          <a:bodyPr wrap="square" rtlCol="0">
            <a:spAutoFit/>
          </a:bodyPr>
          <a:lstStyle/>
          <a:p>
            <a:pPr>
              <a:lnSpc>
                <a:spcPct val="150000"/>
              </a:lnSpc>
            </a:pPr>
            <a:r>
              <a:rPr lang="zh-CN" altLang="en-US" sz="2800" b="1" dirty="0">
                <a:solidFill>
                  <a:srgbClr val="0070C0"/>
                </a:solidFill>
              </a:rPr>
              <a:t>长声学格波能否导致离子晶体的宏观极化？</a:t>
            </a:r>
          </a:p>
          <a:p>
            <a:pPr>
              <a:lnSpc>
                <a:spcPct val="150000"/>
              </a:lnSpc>
            </a:pPr>
            <a:r>
              <a:rPr lang="zh-CN" altLang="en-US" sz="2800" dirty="0"/>
              <a:t>长光学波所以能导致离子晶体的宏观极化，其根源是长光学格波使得原胞内不同的原子（正负离子）产生了相对位移，长声学格波的特点是，原胞内所有的原子没有位移。因此，长声学格波不能导致离子晶体的宏观极化。</a:t>
            </a:r>
          </a:p>
          <a:p>
            <a:pPr>
              <a:lnSpc>
                <a:spcPct val="150000"/>
              </a:lnSpc>
            </a:pPr>
            <a:r>
              <a:rPr lang="zh-CN" altLang="en-US" sz="2800" b="1" dirty="0">
                <a:solidFill>
                  <a:srgbClr val="0070C0"/>
                </a:solidFill>
              </a:rPr>
              <a:t>你认为简单晶体存在强烈的红外吸收吗？</a:t>
            </a:r>
          </a:p>
          <a:p>
            <a:pPr>
              <a:lnSpc>
                <a:spcPct val="150000"/>
              </a:lnSpc>
            </a:pPr>
            <a:r>
              <a:rPr lang="zh-CN" altLang="en-US" sz="2800" dirty="0"/>
              <a:t>实验已经证实，离子晶体能强烈吸收远红外光波。这种现象产生的根源是离子晶体中的长光学横波能与远红外电磁场发生强烈耦合。简单晶格中不存在光学波，所以简单晶格不会吸收远红外光波。</a:t>
            </a:r>
          </a:p>
        </p:txBody>
      </p:sp>
    </p:spTree>
    <p:extLst>
      <p:ext uri="{BB962C8B-B14F-4D97-AF65-F5344CB8AC3E}">
        <p14:creationId xmlns:p14="http://schemas.microsoft.com/office/powerpoint/2010/main" val="85706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1000" y="386671"/>
            <a:ext cx="8153400" cy="5909310"/>
          </a:xfrm>
          <a:prstGeom prst="rect">
            <a:avLst/>
          </a:prstGeom>
        </p:spPr>
        <p:txBody>
          <a:bodyPr wrap="square">
            <a:spAutoFit/>
          </a:bodyPr>
          <a:lstStyle/>
          <a:p>
            <a:pPr>
              <a:lnSpc>
                <a:spcPct val="150000"/>
              </a:lnSpc>
            </a:pPr>
            <a:r>
              <a:rPr lang="zh-CN" altLang="en-US" sz="2800" b="1" dirty="0">
                <a:solidFill>
                  <a:srgbClr val="0070C0"/>
                </a:solidFill>
              </a:rPr>
              <a:t>爱因斯坦模型在低温下与实验存在偏差的根源是什么？</a:t>
            </a:r>
          </a:p>
          <a:p>
            <a:pPr>
              <a:lnSpc>
                <a:spcPct val="150000"/>
              </a:lnSpc>
            </a:pPr>
            <a:r>
              <a:rPr lang="zh-CN" altLang="en-US" sz="2800" dirty="0"/>
              <a:t>按照爱因斯坦温度的定义，爱因斯坦模型的格波的频率大约为</a:t>
            </a:r>
            <a:r>
              <a:rPr lang="is-IS" altLang="zh-CN" sz="2800" dirty="0"/>
              <a:t>10</a:t>
            </a:r>
            <a:r>
              <a:rPr lang="en-US" altLang="zh-CN" sz="2800" baseline="30000" dirty="0"/>
              <a:t>13</a:t>
            </a:r>
            <a:r>
              <a:rPr lang="el-GR" altLang="zh-CN" sz="2800" dirty="0"/>
              <a:t>Η</a:t>
            </a:r>
            <a:r>
              <a:rPr lang="is-IS" altLang="zh-CN" sz="2800" dirty="0"/>
              <a:t>z</a:t>
            </a:r>
            <a:r>
              <a:rPr lang="zh-CN" altLang="en-US" sz="2800" dirty="0"/>
              <a:t>，属于光学支频率。但光学格波在低温时对热容的贡献非常小，低温下对热容贡献大的主要是长声学格波。也就是说爱因斯坦没考虑声学波对热容的贡献是爱因斯坦模型在低温下与实验存在偏差的根源。</a:t>
            </a:r>
          </a:p>
          <a:p>
            <a:pPr>
              <a:lnSpc>
                <a:spcPct val="150000"/>
              </a:lnSpc>
            </a:pPr>
            <a:endParaRPr lang="zh-CN" altLang="en-US" sz="2800" dirty="0"/>
          </a:p>
        </p:txBody>
      </p:sp>
    </p:spTree>
    <p:extLst>
      <p:ext uri="{BB962C8B-B14F-4D97-AF65-F5344CB8AC3E}">
        <p14:creationId xmlns:p14="http://schemas.microsoft.com/office/powerpoint/2010/main" val="29299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 y="990600"/>
            <a:ext cx="8458200" cy="3970318"/>
          </a:xfrm>
          <a:prstGeom prst="rect">
            <a:avLst/>
          </a:prstGeom>
        </p:spPr>
        <p:txBody>
          <a:bodyPr wrap="square">
            <a:spAutoFit/>
          </a:bodyPr>
          <a:lstStyle/>
          <a:p>
            <a:pPr>
              <a:lnSpc>
                <a:spcPct val="150000"/>
              </a:lnSpc>
            </a:pPr>
            <a:r>
              <a:rPr lang="zh-CN" altLang="en-US" sz="2800" b="1" dirty="0">
                <a:solidFill>
                  <a:srgbClr val="0070C0"/>
                </a:solidFill>
              </a:rPr>
              <a:t>在甚低温下，德拜模型为什么与实验相符？</a:t>
            </a:r>
          </a:p>
          <a:p>
            <a:pPr>
              <a:lnSpc>
                <a:spcPct val="150000"/>
              </a:lnSpc>
            </a:pPr>
            <a:r>
              <a:rPr lang="zh-CN" altLang="en-US" sz="2800" dirty="0"/>
              <a:t>在甚低温下，不仅光学波得不到激发，而且声子能量较大的短声学格波也未被激发，得到激发</a:t>
            </a:r>
          </a:p>
          <a:p>
            <a:pPr>
              <a:lnSpc>
                <a:spcPct val="150000"/>
              </a:lnSpc>
            </a:pPr>
            <a:r>
              <a:rPr lang="zh-CN" altLang="en-US" sz="2800" dirty="0"/>
              <a:t>的只是声子能量较小的长声学格波。长声学格波即弹性波。德拜模型只考虑弹性波对热容的贡献。因此，</a:t>
            </a:r>
          </a:p>
          <a:p>
            <a:pPr>
              <a:lnSpc>
                <a:spcPct val="150000"/>
              </a:lnSpc>
            </a:pPr>
            <a:r>
              <a:rPr lang="zh-CN" altLang="en-US" sz="2800" dirty="0"/>
              <a:t>再甚低温下，德拜模型与事实相符，自然与实验相符。</a:t>
            </a:r>
            <a:endParaRPr kumimoji="1" lang="zh-CN" altLang="en-US" sz="2800" dirty="0"/>
          </a:p>
        </p:txBody>
      </p:sp>
    </p:spTree>
    <p:extLst>
      <p:ext uri="{BB962C8B-B14F-4D97-AF65-F5344CB8AC3E}">
        <p14:creationId xmlns:p14="http://schemas.microsoft.com/office/powerpoint/2010/main" val="16827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90600" y="1447800"/>
            <a:ext cx="4221050" cy="1447800"/>
          </a:xfrm>
          <a:prstGeom prst="rect">
            <a:avLst/>
          </a:prstGeom>
        </p:spPr>
      </p:pic>
      <p:sp>
        <p:nvSpPr>
          <p:cNvPr id="3" name="文本框 2"/>
          <p:cNvSpPr txBox="1"/>
          <p:nvPr/>
        </p:nvSpPr>
        <p:spPr>
          <a:xfrm>
            <a:off x="304800" y="302359"/>
            <a:ext cx="8839200" cy="6555641"/>
          </a:xfrm>
          <a:prstGeom prst="rect">
            <a:avLst/>
          </a:prstGeom>
          <a:noFill/>
        </p:spPr>
        <p:txBody>
          <a:bodyPr wrap="square" rtlCol="0">
            <a:spAutoFit/>
          </a:bodyPr>
          <a:lstStyle/>
          <a:p>
            <a:r>
              <a:rPr lang="zh-CN" altLang="en-US" sz="2800" b="1" dirty="0">
                <a:solidFill>
                  <a:srgbClr val="0070C0"/>
                </a:solidFill>
              </a:rPr>
              <a:t>在绝对零度时还有格波存在吗？若存在，格波间还有能量交换吗？</a:t>
            </a:r>
          </a:p>
          <a:p>
            <a:r>
              <a:rPr lang="zh-CN" altLang="en-US" sz="2800" dirty="0"/>
              <a:t>频率为</a:t>
            </a:r>
            <a:r>
              <a:rPr lang="el-GR" altLang="zh-CN" sz="2800" dirty="0"/>
              <a:t>ω</a:t>
            </a:r>
            <a:r>
              <a:rPr lang="en-US" altLang="zh-CN" sz="2800" baseline="-25000" dirty="0" err="1"/>
              <a:t>i</a:t>
            </a:r>
            <a:r>
              <a:rPr lang="zh-CN" altLang="en-US" sz="2800" dirty="0"/>
              <a:t>的格波的振动能为</a:t>
            </a:r>
          </a:p>
          <a:p>
            <a:endParaRPr lang="zh-CN" altLang="en-US" sz="2800" dirty="0"/>
          </a:p>
          <a:p>
            <a:endParaRPr lang="zh-CN" altLang="en-US" sz="2800" dirty="0"/>
          </a:p>
          <a:p>
            <a:endParaRPr lang="zh-CN" altLang="en-US" sz="2800" dirty="0"/>
          </a:p>
          <a:p>
            <a:r>
              <a:rPr lang="zh-CN" altLang="en-US" sz="2800" dirty="0"/>
              <a:t>其中</a:t>
            </a:r>
            <a:r>
              <a:rPr lang="en-US" altLang="zh-CN" sz="2800" dirty="0" err="1"/>
              <a:t>n</a:t>
            </a:r>
            <a:r>
              <a:rPr lang="en-US" altLang="zh-CN" sz="2800" baseline="-25000" dirty="0" err="1"/>
              <a:t>i</a:t>
            </a:r>
            <a:r>
              <a:rPr lang="el-GR" altLang="zh-CN" sz="2800" dirty="0" err="1"/>
              <a:t>ℏω</a:t>
            </a:r>
            <a:r>
              <a:rPr lang="en-US" altLang="zh-CN" sz="2800" baseline="-25000" dirty="0" err="1"/>
              <a:t>i</a:t>
            </a:r>
            <a:r>
              <a:rPr lang="zh-CN" altLang="en-US" sz="2800" dirty="0"/>
              <a:t>是由</a:t>
            </a:r>
            <a:r>
              <a:rPr lang="en-US" altLang="zh-CN" sz="2800" dirty="0"/>
              <a:t>in</a:t>
            </a:r>
            <a:r>
              <a:rPr lang="zh-CN" altLang="en-US" sz="2800" dirty="0"/>
              <a:t>个声子携带的热振动能，（</a:t>
            </a:r>
            <a:r>
              <a:rPr lang="el-GR" altLang="zh-CN" sz="2800" dirty="0" err="1"/>
              <a:t>ℏω</a:t>
            </a:r>
            <a:r>
              <a:rPr lang="bg-BG" altLang="zh-CN" sz="2800" baseline="-25000" dirty="0"/>
              <a:t>i</a:t>
            </a:r>
            <a:r>
              <a:rPr lang="bg-BG" altLang="zh-CN" sz="2800" dirty="0"/>
              <a:t>/</a:t>
            </a:r>
            <a:r>
              <a:rPr lang="is-IS" altLang="zh-CN" sz="2800" dirty="0"/>
              <a:t>2</a:t>
            </a:r>
            <a:r>
              <a:rPr lang="zh-CN" altLang="en-US" sz="2800" dirty="0"/>
              <a:t>）是零点振动能，声子数</a:t>
            </a:r>
          </a:p>
          <a:p>
            <a:endParaRPr lang="zh-CN" altLang="en-US" sz="2800" dirty="0"/>
          </a:p>
          <a:p>
            <a:endParaRPr lang="zh-CN" altLang="en-US" sz="2800" dirty="0"/>
          </a:p>
          <a:p>
            <a:endParaRPr lang="zh-CN" altLang="en-US" sz="2800" dirty="0"/>
          </a:p>
          <a:p>
            <a:endParaRPr lang="zh-CN" altLang="en-US" sz="2800" dirty="0"/>
          </a:p>
          <a:p>
            <a:r>
              <a:rPr lang="zh-CN" altLang="en-US" sz="2800" dirty="0"/>
              <a:t>绝对零度时，</a:t>
            </a:r>
            <a:r>
              <a:rPr lang="en-US" altLang="zh-CN" sz="2800" dirty="0" err="1"/>
              <a:t>n</a:t>
            </a:r>
            <a:r>
              <a:rPr lang="en-US" altLang="zh-CN" sz="2800" baseline="-25000" dirty="0" err="1"/>
              <a:t>i</a:t>
            </a:r>
            <a:r>
              <a:rPr lang="zh-CN" altLang="en-US" sz="2800" dirty="0"/>
              <a:t>＝</a:t>
            </a:r>
            <a:r>
              <a:rPr lang="en-US" altLang="zh-CN" sz="2800" dirty="0"/>
              <a:t>0</a:t>
            </a:r>
            <a:r>
              <a:rPr lang="zh-CN" altLang="en-US" sz="2800" dirty="0"/>
              <a:t>。频率为</a:t>
            </a:r>
            <a:r>
              <a:rPr lang="el-GR" altLang="zh-CN" sz="2800" dirty="0"/>
              <a:t>ω</a:t>
            </a:r>
            <a:r>
              <a:rPr lang="en-US" altLang="zh-CN" sz="2800" baseline="-25000" dirty="0" err="1"/>
              <a:t>i</a:t>
            </a:r>
            <a:r>
              <a:rPr lang="zh-CN" altLang="en-US" sz="2800" dirty="0"/>
              <a:t>的格波的振动能只剩下零点振动能。格波间交换能量是靠声子的碰撞实现的。绝对零度时，声子消失，格波间不再交换能量。</a:t>
            </a:r>
            <a:endParaRPr kumimoji="1" lang="zh-CN" altLang="en-US" sz="2800" dirty="0"/>
          </a:p>
        </p:txBody>
      </p:sp>
      <p:pic>
        <p:nvPicPr>
          <p:cNvPr id="6" name="图片 5"/>
          <p:cNvPicPr>
            <a:picLocks noChangeAspect="1"/>
          </p:cNvPicPr>
          <p:nvPr/>
        </p:nvPicPr>
        <p:blipFill>
          <a:blip r:embed="rId3"/>
          <a:stretch>
            <a:fillRect/>
          </a:stretch>
        </p:blipFill>
        <p:spPr>
          <a:xfrm>
            <a:off x="1115725" y="3733800"/>
            <a:ext cx="4095925" cy="1600200"/>
          </a:xfrm>
          <a:prstGeom prst="rect">
            <a:avLst/>
          </a:prstGeom>
        </p:spPr>
      </p:pic>
    </p:spTree>
    <p:extLst>
      <p:ext uri="{BB962C8B-B14F-4D97-AF65-F5344CB8AC3E}">
        <p14:creationId xmlns:p14="http://schemas.microsoft.com/office/powerpoint/2010/main" val="77854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8649" y="1115265"/>
            <a:ext cx="5404661" cy="4137943"/>
          </a:xfrm>
          <a:prstGeom prst="rect">
            <a:avLst/>
          </a:prstGeom>
        </p:spPr>
      </p:pic>
      <p:sp>
        <p:nvSpPr>
          <p:cNvPr id="5" name="矩形 4"/>
          <p:cNvSpPr/>
          <p:nvPr/>
        </p:nvSpPr>
        <p:spPr>
          <a:xfrm>
            <a:off x="435030" y="5253208"/>
            <a:ext cx="8134007" cy="923330"/>
          </a:xfrm>
          <a:prstGeom prst="rect">
            <a:avLst/>
          </a:prstGeom>
        </p:spPr>
        <p:txBody>
          <a:bodyPr wrap="square">
            <a:spAutoFit/>
          </a:bodyPr>
          <a:lstStyle/>
          <a:p>
            <a:r>
              <a:rPr lang="en-US" altLang="zh-CN" dirty="0">
                <a:solidFill>
                  <a:srgbClr val="252525"/>
                </a:solidFill>
                <a:latin typeface="Arial" panose="020B0604020202020204" pitchFamily="34" charset="0"/>
              </a:rPr>
              <a:t>The molar heat capacity plotted of most elements at 25°C plotted as a function of atomic number. The value of bromine is for the gaseous state. For iodine, a value for the gas and one for the solid is shown.</a:t>
            </a:r>
            <a:endParaRPr lang="zh-CN" altLang="en-US" dirty="0"/>
          </a:p>
        </p:txBody>
      </p:sp>
    </p:spTree>
    <p:extLst>
      <p:ext uri="{BB962C8B-B14F-4D97-AF65-F5344CB8AC3E}">
        <p14:creationId xmlns:p14="http://schemas.microsoft.com/office/powerpoint/2010/main" val="600213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5422" y="195590"/>
            <a:ext cx="4572000" cy="523220"/>
          </a:xfrm>
          <a:prstGeom prst="rect">
            <a:avLst/>
          </a:prstGeom>
        </p:spPr>
        <p:txBody>
          <a:bodyPr>
            <a:spAutoFit/>
          </a:bodyPr>
          <a:lstStyle/>
          <a:p>
            <a:r>
              <a:rPr lang="zh-CN" altLang="zh-CN" sz="2800" b="1" dirty="0">
                <a:solidFill>
                  <a:srgbClr val="002060"/>
                </a:solidFill>
              </a:rPr>
              <a:t>固体比热的量子理论</a:t>
            </a:r>
            <a:endParaRPr lang="zh-CN" altLang="zh-CN" sz="2800" dirty="0">
              <a:solidFill>
                <a:srgbClr val="002060"/>
              </a:solidFill>
            </a:endParaRPr>
          </a:p>
        </p:txBody>
      </p:sp>
      <p:sp>
        <p:nvSpPr>
          <p:cNvPr id="3" name="矩形 2"/>
          <p:cNvSpPr/>
          <p:nvPr/>
        </p:nvSpPr>
        <p:spPr>
          <a:xfrm>
            <a:off x="228600" y="980420"/>
            <a:ext cx="8077200" cy="830997"/>
          </a:xfrm>
          <a:prstGeom prst="rect">
            <a:avLst/>
          </a:prstGeom>
        </p:spPr>
        <p:txBody>
          <a:bodyPr wrap="square">
            <a:spAutoFit/>
          </a:bodyPr>
          <a:lstStyle/>
          <a:p>
            <a:r>
              <a:rPr lang="zh-CN" altLang="zh-CN" sz="2400" dirty="0"/>
              <a:t>根据第一节讨论的基本结论，晶格振动的能量是量子化的，则</a:t>
            </a:r>
            <a:r>
              <a:rPr lang="en-US" altLang="zh-CN" sz="2400" dirty="0"/>
              <a:t>N</a:t>
            </a:r>
            <a:r>
              <a:rPr lang="zh-CN" altLang="zh-CN" sz="2400" dirty="0"/>
              <a:t>个原子组成的晶体能量为：</a:t>
            </a:r>
            <a:endParaRPr lang="zh-CN" altLang="en-US" sz="24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54160195"/>
              </p:ext>
            </p:extLst>
          </p:nvPr>
        </p:nvGraphicFramePr>
        <p:xfrm>
          <a:off x="457200" y="1811417"/>
          <a:ext cx="7848600" cy="1250219"/>
        </p:xfrm>
        <a:graphic>
          <a:graphicData uri="http://schemas.openxmlformats.org/presentationml/2006/ole">
            <mc:AlternateContent xmlns:mc="http://schemas.openxmlformats.org/markup-compatibility/2006">
              <mc:Choice xmlns:v="urn:schemas-microsoft-com:vml" Requires="v">
                <p:oleObj spid="_x0000_s64685" name="公式" r:id="rId3" imgW="3225800" imgH="431800" progId="Equation.3">
                  <p:embed/>
                </p:oleObj>
              </mc:Choice>
              <mc:Fallback>
                <p:oleObj name="公式" r:id="rId3" imgW="3225800" imgH="4318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11417"/>
                        <a:ext cx="7848600" cy="1250219"/>
                      </a:xfrm>
                      <a:prstGeom prst="rect">
                        <a:avLst/>
                      </a:prstGeom>
                      <a:noFill/>
                    </p:spPr>
                  </p:pic>
                </p:oleObj>
              </mc:Fallback>
            </mc:AlternateContent>
          </a:graphicData>
        </a:graphic>
      </p:graphicFrame>
      <p:sp>
        <p:nvSpPr>
          <p:cNvPr id="6" name="矩形 5"/>
          <p:cNvSpPr/>
          <p:nvPr/>
        </p:nvSpPr>
        <p:spPr>
          <a:xfrm>
            <a:off x="723900" y="3164916"/>
            <a:ext cx="7581900" cy="1015663"/>
          </a:xfrm>
          <a:prstGeom prst="rect">
            <a:avLst/>
          </a:prstGeom>
        </p:spPr>
        <p:txBody>
          <a:bodyPr wrap="square">
            <a:spAutoFit/>
          </a:bodyPr>
          <a:lstStyle/>
          <a:p>
            <a:r>
              <a:rPr lang="en-US" altLang="zh-CN" sz="2000" dirty="0"/>
              <a:t>U</a:t>
            </a:r>
            <a:r>
              <a:rPr lang="zh-CN" altLang="zh-CN" sz="2000" dirty="0"/>
              <a:t>为原子静止于平衡位置上时晶体的能量，因</a:t>
            </a:r>
            <a:r>
              <a:rPr lang="zh-CN" altLang="zh-CN" sz="2000" b="1" dirty="0"/>
              <a:t>晶体可看作</a:t>
            </a:r>
            <a:r>
              <a:rPr lang="en-US" altLang="zh-CN" sz="2000" b="1" dirty="0"/>
              <a:t>N</a:t>
            </a:r>
            <a:r>
              <a:rPr lang="zh-CN" altLang="zh-CN" sz="2000" b="1" dirty="0"/>
              <a:t>个谐振子组成的体系，且谐振子相互独立</a:t>
            </a:r>
            <a:r>
              <a:rPr lang="zh-CN" altLang="zh-CN" sz="2000" dirty="0"/>
              <a:t>，则可按照统计热力学中的近独立子体系计算其比热等热力学函数。</a:t>
            </a:r>
            <a:endParaRPr lang="zh-CN" altLang="en-US" sz="2000" dirty="0"/>
          </a:p>
        </p:txBody>
      </p:sp>
      <p:sp>
        <p:nvSpPr>
          <p:cNvPr id="7" name="TextBox 6"/>
          <p:cNvSpPr txBox="1"/>
          <p:nvPr/>
        </p:nvSpPr>
        <p:spPr>
          <a:xfrm>
            <a:off x="457200" y="4876800"/>
            <a:ext cx="7848600" cy="1846659"/>
          </a:xfrm>
          <a:prstGeom prst="rect">
            <a:avLst/>
          </a:prstGeom>
          <a:noFill/>
        </p:spPr>
        <p:txBody>
          <a:bodyPr wrap="square" rtlCol="0">
            <a:spAutoFit/>
          </a:bodyPr>
          <a:lstStyle/>
          <a:p>
            <a:r>
              <a:rPr lang="zh-CN" altLang="zh-CN" sz="2400" dirty="0"/>
              <a:t>晶体的自由能为：</a:t>
            </a:r>
            <a:r>
              <a:rPr lang="en-US" altLang="zh-CN" sz="2400" dirty="0"/>
              <a:t>             </a:t>
            </a:r>
            <a:endParaRPr lang="zh-CN" altLang="zh-CN" sz="2400" dirty="0"/>
          </a:p>
          <a:p>
            <a:endParaRPr lang="en-US" altLang="zh-CN" sz="2400" dirty="0"/>
          </a:p>
          <a:p>
            <a:r>
              <a:rPr lang="zh-CN" altLang="zh-CN" sz="2400" dirty="0"/>
              <a:t>配分函数为：</a:t>
            </a:r>
            <a:r>
              <a:rPr lang="en-US" altLang="zh-CN" sz="2400" dirty="0"/>
              <a:t>                          </a:t>
            </a:r>
            <a:r>
              <a:rPr lang="zh-CN" altLang="zh-CN" sz="2400" dirty="0"/>
              <a:t>，</a:t>
            </a:r>
            <a:r>
              <a:rPr lang="en-US" altLang="zh-CN" sz="2400" dirty="0"/>
              <a:t> </a:t>
            </a:r>
            <a:r>
              <a:rPr lang="zh-CN" altLang="zh-CN" sz="2400" dirty="0"/>
              <a:t>由</a:t>
            </a:r>
            <a:r>
              <a:rPr lang="en-US" altLang="zh-CN" sz="2400" dirty="0"/>
              <a:t>3N</a:t>
            </a:r>
            <a:r>
              <a:rPr lang="zh-CN" altLang="zh-CN" sz="2400" dirty="0"/>
              <a:t>个量子数</a:t>
            </a:r>
            <a:r>
              <a:rPr lang="en-US" altLang="zh-CN" sz="2400" dirty="0"/>
              <a:t>n</a:t>
            </a:r>
            <a:r>
              <a:rPr lang="en-US" altLang="zh-CN" sz="2400" baseline="-25000" dirty="0"/>
              <a:t>1</a:t>
            </a:r>
            <a:r>
              <a:rPr lang="zh-CN" altLang="zh-CN" sz="2400" dirty="0"/>
              <a:t>、</a:t>
            </a:r>
            <a:r>
              <a:rPr lang="en-US" altLang="zh-CN" sz="2400" dirty="0"/>
              <a:t>n</a:t>
            </a:r>
            <a:r>
              <a:rPr lang="en-US" altLang="zh-CN" sz="2400" baseline="-25000" dirty="0"/>
              <a:t>2</a:t>
            </a:r>
            <a:r>
              <a:rPr lang="zh-CN" altLang="zh-CN" sz="2400" dirty="0"/>
              <a:t>……</a:t>
            </a:r>
            <a:r>
              <a:rPr lang="en-US" altLang="zh-CN" sz="2400" dirty="0"/>
              <a:t>n</a:t>
            </a:r>
            <a:r>
              <a:rPr lang="en-US" altLang="zh-CN" sz="2400" baseline="-25000" dirty="0"/>
              <a:t>3N</a:t>
            </a:r>
            <a:r>
              <a:rPr lang="zh-CN" altLang="zh-CN" sz="2400" dirty="0"/>
              <a:t>确定。</a:t>
            </a:r>
          </a:p>
          <a:p>
            <a:endParaRPr lang="zh-CN" alt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121085815"/>
              </p:ext>
            </p:extLst>
          </p:nvPr>
        </p:nvGraphicFramePr>
        <p:xfrm>
          <a:off x="2922494" y="4876800"/>
          <a:ext cx="2918012" cy="533400"/>
        </p:xfrm>
        <a:graphic>
          <a:graphicData uri="http://schemas.openxmlformats.org/presentationml/2006/ole">
            <mc:AlternateContent xmlns:mc="http://schemas.openxmlformats.org/markup-compatibility/2006">
              <mc:Choice xmlns:v="urn:schemas-microsoft-com:vml" Requires="v">
                <p:oleObj spid="_x0000_s64686" name="公式" r:id="rId5" imgW="888614" imgH="165028" progId="Equation.3">
                  <p:embed/>
                </p:oleObj>
              </mc:Choice>
              <mc:Fallback>
                <p:oleObj name="公式" r:id="rId5" imgW="888614" imgH="165028"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494" y="4876800"/>
                        <a:ext cx="2918012" cy="533400"/>
                      </a:xfrm>
                      <a:prstGeom prst="rect">
                        <a:avLst/>
                      </a:prstGeom>
                      <a:noFill/>
                    </p:spPr>
                  </p:pic>
                </p:oleObj>
              </mc:Fallback>
            </mc:AlternateContent>
          </a:graphicData>
        </a:graphic>
      </p:graphicFrame>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420318882"/>
              </p:ext>
            </p:extLst>
          </p:nvPr>
        </p:nvGraphicFramePr>
        <p:xfrm>
          <a:off x="2286000" y="5486400"/>
          <a:ext cx="2514600" cy="838200"/>
        </p:xfrm>
        <a:graphic>
          <a:graphicData uri="http://schemas.openxmlformats.org/presentationml/2006/ole">
            <mc:AlternateContent xmlns:mc="http://schemas.openxmlformats.org/markup-compatibility/2006">
              <mc:Choice xmlns:v="urn:schemas-microsoft-com:vml" Requires="v">
                <p:oleObj spid="_x0000_s64687" name="公式" r:id="rId7" imgW="1143000" imgH="342900" progId="Equation.3">
                  <p:embed/>
                </p:oleObj>
              </mc:Choice>
              <mc:Fallback>
                <p:oleObj name="公式" r:id="rId7" imgW="1143000" imgH="3429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486400"/>
                        <a:ext cx="2514600" cy="838200"/>
                      </a:xfrm>
                      <a:prstGeom prst="rect">
                        <a:avLst/>
                      </a:prstGeom>
                      <a:noFill/>
                    </p:spPr>
                  </p:pic>
                </p:oleObj>
              </mc:Fallback>
            </mc:AlternateContent>
          </a:graphicData>
        </a:graphic>
      </p:graphicFrame>
      <p:sp>
        <p:nvSpPr>
          <p:cNvPr id="12" name="矩形 11"/>
          <p:cNvSpPr/>
          <p:nvPr/>
        </p:nvSpPr>
        <p:spPr>
          <a:xfrm>
            <a:off x="4038600" y="4216331"/>
            <a:ext cx="4512774" cy="523220"/>
          </a:xfrm>
          <a:prstGeom prst="rect">
            <a:avLst/>
          </a:prstGeom>
          <a:solidFill>
            <a:schemeClr val="bg1"/>
          </a:solidFill>
          <a:ln w="19050">
            <a:solidFill>
              <a:srgbClr val="FF0000"/>
            </a:solidFill>
          </a:ln>
        </p:spPr>
        <p:txBody>
          <a:bodyPr wrap="none">
            <a:spAutoFit/>
          </a:bodyPr>
          <a:lstStyle/>
          <a:p>
            <a:r>
              <a:rPr lang="zh-CN" altLang="zh-CN" sz="2800" b="1" dirty="0">
                <a:solidFill>
                  <a:srgbClr val="00B050"/>
                </a:solidFill>
              </a:rPr>
              <a:t>关键在于配分函数的计算</a:t>
            </a:r>
            <a:r>
              <a:rPr lang="zh-CN" altLang="en-US" sz="2800" b="1" dirty="0">
                <a:solidFill>
                  <a:srgbClr val="00B050"/>
                </a:solidFill>
              </a:rPr>
              <a:t>！</a:t>
            </a:r>
          </a:p>
        </p:txBody>
      </p:sp>
    </p:spTree>
    <p:extLst>
      <p:ext uri="{BB962C8B-B14F-4D97-AF65-F5344CB8AC3E}">
        <p14:creationId xmlns:p14="http://schemas.microsoft.com/office/powerpoint/2010/main" val="1930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143000"/>
            <a:ext cx="8077200" cy="2092881"/>
          </a:xfrm>
          <a:prstGeom prst="rect">
            <a:avLst/>
          </a:prstGeom>
          <a:noFill/>
        </p:spPr>
        <p:txBody>
          <a:bodyPr wrap="square" rtlCol="0">
            <a:spAutoFit/>
          </a:bodyPr>
          <a:lstStyle/>
          <a:p>
            <a:r>
              <a:rPr lang="zh-CN" altLang="zh-CN" sz="2800" dirty="0"/>
              <a:t>如果振动能项是密集的（即能项间变化极小），</a:t>
            </a:r>
            <a:r>
              <a:rPr lang="en-US" altLang="zh-CN" sz="2800" dirty="0"/>
              <a:t>  </a:t>
            </a:r>
            <a:r>
              <a:rPr lang="zh-CN" altLang="zh-CN" sz="2800" dirty="0"/>
              <a:t>则</a:t>
            </a:r>
            <a:r>
              <a:rPr lang="en-US" altLang="zh-CN" sz="2800" dirty="0"/>
              <a:t>          </a:t>
            </a:r>
            <a:r>
              <a:rPr lang="zh-CN" altLang="zh-CN" sz="2800" dirty="0"/>
              <a:t>可以认为是连续的（</a:t>
            </a:r>
            <a:r>
              <a:rPr lang="en-US" altLang="zh-CN" sz="2800" dirty="0"/>
              <a:t>          </a:t>
            </a:r>
            <a:r>
              <a:rPr lang="zh-CN" altLang="zh-CN" sz="2800" dirty="0"/>
              <a:t>：能级间隙，</a:t>
            </a:r>
            <a:r>
              <a:rPr lang="en-US" altLang="zh-CN" sz="2800" dirty="0"/>
              <a:t>   </a:t>
            </a:r>
            <a:r>
              <a:rPr lang="zh-CN" altLang="zh-CN" sz="2800" dirty="0"/>
              <a:t>某个独立谐振子的频率，</a:t>
            </a:r>
            <a:r>
              <a:rPr lang="en-US" altLang="zh-CN" sz="2800" dirty="0"/>
              <a:t>N</a:t>
            </a:r>
            <a:r>
              <a:rPr lang="zh-CN" altLang="zh-CN" sz="2800" dirty="0"/>
              <a:t>个原子晶体，</a:t>
            </a:r>
            <a:r>
              <a:rPr lang="en-US" altLang="zh-CN" sz="2800" dirty="0"/>
              <a:t>3N</a:t>
            </a:r>
            <a:r>
              <a:rPr lang="zh-CN" altLang="zh-CN" sz="2800" dirty="0"/>
              <a:t>个独立谐振子），</a:t>
            </a:r>
            <a:r>
              <a:rPr lang="zh-CN" altLang="zh-CN" sz="2800" b="1" dirty="0"/>
              <a:t>则可以用积分来取代加和</a:t>
            </a:r>
            <a:r>
              <a:rPr lang="zh-CN" altLang="zh-CN" sz="2800" dirty="0"/>
              <a:t>。</a:t>
            </a:r>
          </a:p>
          <a:p>
            <a:endParaRPr lang="zh-CN" alt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770860814"/>
              </p:ext>
            </p:extLst>
          </p:nvPr>
        </p:nvGraphicFramePr>
        <p:xfrm>
          <a:off x="5257800" y="1447800"/>
          <a:ext cx="609600" cy="609600"/>
        </p:xfrm>
        <a:graphic>
          <a:graphicData uri="http://schemas.openxmlformats.org/presentationml/2006/ole">
            <mc:AlternateContent xmlns:mc="http://schemas.openxmlformats.org/markup-compatibility/2006">
              <mc:Choice xmlns:v="urn:schemas-microsoft-com:vml" Requires="v">
                <p:oleObj spid="_x0000_s67957" name="公式" r:id="rId3" imgW="228600" imgH="228600" progId="Equation.3">
                  <p:embed/>
                </p:oleObj>
              </mc:Choice>
              <mc:Fallback>
                <p:oleObj name="公式" r:id="rId3" imgW="228600" imgH="228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447800"/>
                        <a:ext cx="609600" cy="609600"/>
                      </a:xfrm>
                      <a:prstGeom prst="rect">
                        <a:avLst/>
                      </a:prstGeom>
                      <a:noFill/>
                    </p:spPr>
                  </p:pic>
                </p:oleObj>
              </mc:Fallback>
            </mc:AlternateContent>
          </a:graphicData>
        </a:graphic>
      </p:graphicFrame>
      <p:sp>
        <p:nvSpPr>
          <p:cNvPr id="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145646888"/>
              </p:ext>
            </p:extLst>
          </p:nvPr>
        </p:nvGraphicFramePr>
        <p:xfrm>
          <a:off x="8218311" y="1524000"/>
          <a:ext cx="381000" cy="571500"/>
        </p:xfrm>
        <a:graphic>
          <a:graphicData uri="http://schemas.openxmlformats.org/presentationml/2006/ole">
            <mc:AlternateContent xmlns:mc="http://schemas.openxmlformats.org/markup-compatibility/2006">
              <mc:Choice xmlns:v="urn:schemas-microsoft-com:vml" Requires="v">
                <p:oleObj spid="_x0000_s67958" name="公式" r:id="rId5" imgW="152334" imgH="228501" progId="Equation.3">
                  <p:embed/>
                </p:oleObj>
              </mc:Choice>
              <mc:Fallback>
                <p:oleObj name="公式" r:id="rId5" imgW="152334" imgH="228501"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8311" y="1524000"/>
                        <a:ext cx="381000" cy="57150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24926080"/>
              </p:ext>
            </p:extLst>
          </p:nvPr>
        </p:nvGraphicFramePr>
        <p:xfrm>
          <a:off x="1447800" y="1524000"/>
          <a:ext cx="381000" cy="571500"/>
        </p:xfrm>
        <a:graphic>
          <a:graphicData uri="http://schemas.openxmlformats.org/presentationml/2006/ole">
            <mc:AlternateContent xmlns:mc="http://schemas.openxmlformats.org/markup-compatibility/2006">
              <mc:Choice xmlns:v="urn:schemas-microsoft-com:vml" Requires="v">
                <p:oleObj spid="_x0000_s67959" name="公式" r:id="rId7" imgW="152334" imgH="228501" progId="Equation.3">
                  <p:embed/>
                </p:oleObj>
              </mc:Choice>
              <mc:Fallback>
                <p:oleObj name="公式" r:id="rId7" imgW="152334" imgH="228501" progId="Equation.3">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524000"/>
                        <a:ext cx="381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p:nvPr/>
        </p:nvSpPr>
        <p:spPr>
          <a:xfrm>
            <a:off x="647700" y="3815644"/>
            <a:ext cx="7848600" cy="2246769"/>
          </a:xfrm>
          <a:prstGeom prst="rect">
            <a:avLst/>
          </a:prstGeom>
          <a:noFill/>
        </p:spPr>
        <p:txBody>
          <a:bodyPr wrap="square" rtlCol="0">
            <a:spAutoFit/>
          </a:bodyPr>
          <a:lstStyle/>
          <a:p>
            <a:r>
              <a:rPr lang="zh-CN" altLang="zh-CN" sz="2800" dirty="0"/>
              <a:t>在有关固体比热的模型中采用了各种近似分法对</a:t>
            </a:r>
            <a:r>
              <a:rPr lang="en-US" altLang="zh-CN" sz="2800" dirty="0"/>
              <a:t>   </a:t>
            </a:r>
            <a:r>
              <a:rPr lang="zh-CN" altLang="zh-CN" sz="2800" dirty="0"/>
              <a:t>或</a:t>
            </a:r>
            <a:r>
              <a:rPr lang="en-US" altLang="zh-CN" sz="2800" dirty="0"/>
              <a:t>     </a:t>
            </a:r>
            <a:r>
              <a:rPr lang="zh-CN" altLang="zh-CN" sz="2800" dirty="0"/>
              <a:t>进行近似处理，以求出晶体的比热（计算），（对实际晶体，精确计算出</a:t>
            </a:r>
            <a:r>
              <a:rPr lang="en-US" altLang="zh-CN" sz="2800" dirty="0"/>
              <a:t>       </a:t>
            </a:r>
            <a:r>
              <a:rPr lang="zh-CN" altLang="zh-CN" sz="2800" dirty="0"/>
              <a:t>或</a:t>
            </a:r>
            <a:r>
              <a:rPr lang="en-US" altLang="zh-CN" sz="2800" dirty="0"/>
              <a:t>        </a:t>
            </a:r>
            <a:r>
              <a:rPr lang="zh-CN" altLang="zh-CN" sz="2800" dirty="0"/>
              <a:t>是困难的，故借助于模型化方法近似式简化）。</a:t>
            </a:r>
          </a:p>
          <a:p>
            <a:endParaRPr lang="zh-CN" altLang="en-US" sz="2800" dirty="0"/>
          </a:p>
        </p:txBody>
      </p:sp>
      <p:sp>
        <p:nvSpPr>
          <p:cNvPr id="1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32720032"/>
              </p:ext>
            </p:extLst>
          </p:nvPr>
        </p:nvGraphicFramePr>
        <p:xfrm>
          <a:off x="8229600" y="3815644"/>
          <a:ext cx="381000" cy="571500"/>
        </p:xfrm>
        <a:graphic>
          <a:graphicData uri="http://schemas.openxmlformats.org/presentationml/2006/ole">
            <mc:AlternateContent xmlns:mc="http://schemas.openxmlformats.org/markup-compatibility/2006">
              <mc:Choice xmlns:v="urn:schemas-microsoft-com:vml" Requires="v">
                <p:oleObj spid="_x0000_s67960" name="公式" r:id="rId8" imgW="152334" imgH="228501" progId="Equation.3">
                  <p:embed/>
                </p:oleObj>
              </mc:Choice>
              <mc:Fallback>
                <p:oleObj name="公式" r:id="rId8" imgW="152334" imgH="228501"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9600" y="3815644"/>
                        <a:ext cx="381000" cy="571500"/>
                      </a:xfrm>
                      <a:prstGeom prst="rect">
                        <a:avLst/>
                      </a:prstGeom>
                      <a:noFill/>
                    </p:spPr>
                  </p:pic>
                </p:oleObj>
              </mc:Fallback>
            </mc:AlternateContent>
          </a:graphicData>
        </a:graphic>
      </p:graphicFrame>
      <p:sp>
        <p:nvSpPr>
          <p:cNvPr id="1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365887333"/>
              </p:ext>
            </p:extLst>
          </p:nvPr>
        </p:nvGraphicFramePr>
        <p:xfrm>
          <a:off x="1066800" y="4343400"/>
          <a:ext cx="533400" cy="383381"/>
        </p:xfrm>
        <a:graphic>
          <a:graphicData uri="http://schemas.openxmlformats.org/presentationml/2006/ole">
            <mc:AlternateContent xmlns:mc="http://schemas.openxmlformats.org/markup-compatibility/2006">
              <mc:Choice xmlns:v="urn:schemas-microsoft-com:vml" Requires="v">
                <p:oleObj spid="_x0000_s67961" name="公式" r:id="rId10" imgW="304536" imgH="215713" progId="Equation.3">
                  <p:embed/>
                </p:oleObj>
              </mc:Choice>
              <mc:Fallback>
                <p:oleObj name="公式" r:id="rId10" imgW="304536" imgH="215713"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4343400"/>
                        <a:ext cx="533400" cy="38338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03620214"/>
              </p:ext>
            </p:extLst>
          </p:nvPr>
        </p:nvGraphicFramePr>
        <p:xfrm>
          <a:off x="5257800" y="4653278"/>
          <a:ext cx="381000" cy="571500"/>
        </p:xfrm>
        <a:graphic>
          <a:graphicData uri="http://schemas.openxmlformats.org/presentationml/2006/ole">
            <mc:AlternateContent xmlns:mc="http://schemas.openxmlformats.org/markup-compatibility/2006">
              <mc:Choice xmlns:v="urn:schemas-microsoft-com:vml" Requires="v">
                <p:oleObj spid="_x0000_s67962" name="公式" r:id="rId12" imgW="152334" imgH="228501" progId="Equation.3">
                  <p:embed/>
                </p:oleObj>
              </mc:Choice>
              <mc:Fallback>
                <p:oleObj name="公式" r:id="rId12" imgW="152334" imgH="228501" progId="Equation.3">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4653278"/>
                        <a:ext cx="381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15650714"/>
              </p:ext>
            </p:extLst>
          </p:nvPr>
        </p:nvGraphicFramePr>
        <p:xfrm>
          <a:off x="6172200" y="4747733"/>
          <a:ext cx="685800" cy="491899"/>
        </p:xfrm>
        <a:graphic>
          <a:graphicData uri="http://schemas.openxmlformats.org/presentationml/2006/ole">
            <mc:AlternateContent xmlns:mc="http://schemas.openxmlformats.org/markup-compatibility/2006">
              <mc:Choice xmlns:v="urn:schemas-microsoft-com:vml" Requires="v">
                <p:oleObj spid="_x0000_s67963" name="公式" r:id="rId13" imgW="304536" imgH="215713" progId="Equation.3">
                  <p:embed/>
                </p:oleObj>
              </mc:Choice>
              <mc:Fallback>
                <p:oleObj name="公式" r:id="rId13" imgW="304536" imgH="215713" progId="Equation.3">
                  <p:embed/>
                  <p:pic>
                    <p:nvPicPr>
                      <p:cNvPr id="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200" y="4747733"/>
                        <a:ext cx="685800" cy="4918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573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539792"/>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TotalTime>
  <Words>3613</Words>
  <Application>Microsoft Office PowerPoint</Application>
  <PresentationFormat>全屏显示(4:3)</PresentationFormat>
  <Paragraphs>166</Paragraphs>
  <Slides>55</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55</vt:i4>
      </vt:variant>
    </vt:vector>
  </HeadingPairs>
  <TitlesOfParts>
    <vt:vector size="66" baseType="lpstr">
      <vt:lpstr>TimesNewRomanPS</vt:lpstr>
      <vt:lpstr>UntitledTTF</vt:lpstr>
      <vt:lpstr>等线</vt:lpstr>
      <vt:lpstr>SimSun</vt:lpstr>
      <vt:lpstr>SimSun</vt:lpstr>
      <vt:lpstr>Arial</vt:lpstr>
      <vt:lpstr>Times New Roman</vt:lpstr>
      <vt:lpstr>默认设计模板</vt:lpstr>
      <vt:lpstr>公式</vt:lpstr>
      <vt:lpstr>Microsoft 公式 3.0</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c:creator>
  <cp:lastModifiedBy>DELL</cp:lastModifiedBy>
  <cp:revision>78</cp:revision>
  <cp:lastPrinted>1601-01-01T00:00:00Z</cp:lastPrinted>
  <dcterms:created xsi:type="dcterms:W3CDTF">1601-01-01T00:00:00Z</dcterms:created>
  <dcterms:modified xsi:type="dcterms:W3CDTF">2024-04-18T09:56:24Z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